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Anton" pitchFamily="2" charset="0"/>
      <p:regular r:id="rId37"/>
    </p:embeddedFont>
    <p:embeddedFont>
      <p:font typeface="Archivo Black" panose="020B0604020202020204" charset="0"/>
      <p:regular r:id="rId38"/>
    </p:embeddedFont>
    <p:embeddedFont>
      <p:font typeface="Canva Sans" panose="020B0604020202020204" charset="0"/>
      <p:regular r:id="rId39"/>
    </p:embeddedFont>
    <p:embeddedFont>
      <p:font typeface="Canva Sans Bold" panose="020B0604020202020204" charset="0"/>
      <p:regular r:id="rId40"/>
    </p:embeddedFont>
    <p:embeddedFont>
      <p:font typeface="DM Sans" pitchFamily="2" charset="0"/>
      <p:regular r:id="rId41"/>
    </p:embeddedFont>
    <p:embeddedFont>
      <p:font typeface="DM Sans Bold" charset="0"/>
      <p:regular r:id="rId42"/>
    </p:embeddedFont>
    <p:embeddedFont>
      <p:font typeface="DM Sans Italics" panose="020B0604020202020204" charset="0"/>
      <p:regular r:id="rId43"/>
    </p:embeddedFont>
    <p:embeddedFont>
      <p:font typeface="ITC Benguiat" panose="020B0604020202020204" charset="0"/>
      <p:regular r:id="rId44"/>
    </p:embeddedFont>
    <p:embeddedFont>
      <p:font typeface="Montserrat Classic Bold" panose="020B0604020202020204" charset="0"/>
      <p:regular r:id="rId45"/>
    </p:embeddedFont>
    <p:embeddedFont>
      <p:font typeface="Montserrat Light" panose="00000400000000000000" pitchFamily="2" charset="0"/>
      <p:regular r:id="rId46"/>
    </p:embeddedFont>
    <p:embeddedFont>
      <p:font typeface="Montserrat Light Bold" panose="020B0604020202020204" charset="0"/>
      <p:regular r:id="rId47"/>
    </p:embeddedFont>
    <p:embeddedFont>
      <p:font typeface="Nunito Sans Expanded Bold" panose="020B0604020202020204" charset="0"/>
      <p:regular r:id="rId48"/>
    </p:embeddedFont>
    <p:embeddedFont>
      <p:font typeface="Nunito Sans Expanded Medium" panose="020B0604020202020204" charset="0"/>
      <p:regular r:id="rId49"/>
    </p:embeddedFont>
    <p:embeddedFont>
      <p:font typeface="Open Sauce" panose="020B0604020202020204" charset="0"/>
      <p:regular r:id="rId50"/>
    </p:embeddedFont>
    <p:embeddedFont>
      <p:font typeface="Oswald Bold" panose="020B0604020202020204" charset="0"/>
      <p:regular r:id="rId51"/>
    </p:embeddedFont>
    <p:embeddedFont>
      <p:font typeface="Roboto Mono" panose="00000009000000000000" pitchFamily="49" charset="0"/>
      <p:regular r:id="rId52"/>
    </p:embeddedFont>
    <p:embeddedFont>
      <p:font typeface="Roboto Mono Bold" panose="00000009000000000000"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1.jpe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jpe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id="6" name="Group 6"/>
          <p:cNvGrpSpPr/>
          <p:nvPr/>
        </p:nvGrpSpPr>
        <p:grpSpPr>
          <a:xfrm>
            <a:off x="4191521" y="3349077"/>
            <a:ext cx="9904959" cy="3588846"/>
            <a:chOff x="0" y="0"/>
            <a:chExt cx="2608713" cy="945211"/>
          </a:xfrm>
        </p:grpSpPr>
        <p:sp>
          <p:nvSpPr>
            <p:cNvPr id="7" name="Freeform 7"/>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8" name="TextBox 8"/>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sp>
      <p:sp>
        <p:nvSpPr>
          <p:cNvPr id="10" name="TextBox 10"/>
          <p:cNvSpPr txBox="1"/>
          <p:nvPr/>
        </p:nvSpPr>
        <p:spPr>
          <a:xfrm>
            <a:off x="4441321" y="4272924"/>
            <a:ext cx="9405358" cy="1652347"/>
          </a:xfrm>
          <a:prstGeom prst="rect">
            <a:avLst/>
          </a:prstGeom>
        </p:spPr>
        <p:txBody>
          <a:bodyPr lIns="0" tIns="0" rIns="0" bIns="0" rtlCol="0" anchor="t">
            <a:spAutoFit/>
          </a:bodyPr>
          <a:lstStyle/>
          <a:p>
            <a:pPr algn="ctr">
              <a:lnSpc>
                <a:spcPts val="6626"/>
              </a:lnSpc>
            </a:pPr>
            <a:r>
              <a:rPr lang="en-US" sz="4802" spc="67">
                <a:solidFill>
                  <a:srgbClr val="040506"/>
                </a:solidFill>
                <a:latin typeface="Archivo Black"/>
              </a:rPr>
              <a:t>ENERGY DEMAND  PREDICTION</a:t>
            </a:r>
          </a:p>
        </p:txBody>
      </p:sp>
      <p:sp>
        <p:nvSpPr>
          <p:cNvPr id="11" name="TextBox 11"/>
          <p:cNvSpPr txBox="1"/>
          <p:nvPr/>
        </p:nvSpPr>
        <p:spPr>
          <a:xfrm>
            <a:off x="6371106" y="2090427"/>
            <a:ext cx="5550770" cy="781050"/>
          </a:xfrm>
          <a:prstGeom prst="rect">
            <a:avLst/>
          </a:prstGeom>
        </p:spPr>
        <p:txBody>
          <a:bodyPr lIns="0" tIns="0" rIns="0" bIns="0" rtlCol="0" anchor="t">
            <a:spAutoFit/>
          </a:bodyPr>
          <a:lstStyle/>
          <a:p>
            <a:pPr algn="ctr">
              <a:lnSpc>
                <a:spcPts val="6212"/>
              </a:lnSpc>
            </a:pPr>
            <a:r>
              <a:rPr lang="en-US" sz="5177" spc="-103">
                <a:solidFill>
                  <a:srgbClr val="040506"/>
                </a:solidFill>
                <a:latin typeface="Montserrat Classic Bold"/>
              </a:rPr>
              <a:t>COAPPS</a:t>
            </a:r>
          </a:p>
        </p:txBody>
      </p:sp>
      <p:sp>
        <p:nvSpPr>
          <p:cNvPr id="12" name="TextBox 12"/>
          <p:cNvSpPr txBox="1"/>
          <p:nvPr/>
        </p:nvSpPr>
        <p:spPr>
          <a:xfrm>
            <a:off x="5471449" y="3521895"/>
            <a:ext cx="7345101" cy="311277"/>
          </a:xfrm>
          <a:prstGeom prst="rect">
            <a:avLst/>
          </a:prstGeom>
        </p:spPr>
        <p:txBody>
          <a:bodyPr lIns="0" tIns="0" rIns="0" bIns="0" rtlCol="0" anchor="t">
            <a:spAutoFit/>
          </a:bodyPr>
          <a:lstStyle/>
          <a:p>
            <a:pPr algn="ctr">
              <a:lnSpc>
                <a:spcPts val="2483"/>
              </a:lnSpc>
            </a:pPr>
            <a:r>
              <a:rPr lang="en-US" sz="1800" spc="25">
                <a:solidFill>
                  <a:srgbClr val="040506"/>
                </a:solidFill>
                <a:latin typeface="Archivo Black"/>
              </a:rPr>
              <a:t>DATA SCIENCE</a:t>
            </a:r>
          </a:p>
        </p:txBody>
      </p:sp>
      <p:sp>
        <p:nvSpPr>
          <p:cNvPr id="13" name="TextBox 13"/>
          <p:cNvSpPr txBox="1"/>
          <p:nvPr/>
        </p:nvSpPr>
        <p:spPr>
          <a:xfrm>
            <a:off x="4441321" y="6182437"/>
            <a:ext cx="9497482"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SMART GRID ANALYSIS</a:t>
            </a:r>
          </a:p>
        </p:txBody>
      </p:sp>
      <p:sp>
        <p:nvSpPr>
          <p:cNvPr id="14" name="TextBox 14"/>
          <p:cNvSpPr txBox="1"/>
          <p:nvPr/>
        </p:nvSpPr>
        <p:spPr>
          <a:xfrm>
            <a:off x="4441321" y="7489242"/>
            <a:ext cx="5093865" cy="816316"/>
          </a:xfrm>
          <a:prstGeom prst="rect">
            <a:avLst/>
          </a:prstGeom>
        </p:spPr>
        <p:txBody>
          <a:bodyPr lIns="0" tIns="0" rIns="0" bIns="0" rtlCol="0" anchor="t">
            <a:spAutoFit/>
          </a:bodyPr>
          <a:lstStyle/>
          <a:p>
            <a:pPr algn="ctr">
              <a:lnSpc>
                <a:spcPts val="2858"/>
              </a:lnSpc>
            </a:pPr>
            <a:r>
              <a:rPr lang="en-US" sz="3175" spc="-63">
                <a:solidFill>
                  <a:srgbClr val="231F20"/>
                </a:solidFill>
                <a:latin typeface="ITC Benguiat"/>
              </a:rPr>
              <a:t>AGNI COLLEGE OF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4" name="Group 4"/>
          <p:cNvGrpSpPr/>
          <p:nvPr/>
        </p:nvGrpSpPr>
        <p:grpSpPr>
          <a:xfrm>
            <a:off x="2142191" y="2124368"/>
            <a:ext cx="14541589" cy="3220935"/>
            <a:chOff x="0" y="0"/>
            <a:chExt cx="5571512" cy="1234080"/>
          </a:xfrm>
        </p:grpSpPr>
        <p:sp>
          <p:nvSpPr>
            <p:cNvPr id="5" name="Freeform 5"/>
            <p:cNvSpPr/>
            <p:nvPr/>
          </p:nvSpPr>
          <p:spPr>
            <a:xfrm>
              <a:off x="0" y="0"/>
              <a:ext cx="5571512" cy="1234080"/>
            </a:xfrm>
            <a:custGeom>
              <a:avLst/>
              <a:gdLst/>
              <a:ahLst/>
              <a:cxnLst/>
              <a:rect l="l" t="t" r="r" b="b"/>
              <a:pathLst>
                <a:path w="5571512" h="1234080">
                  <a:moveTo>
                    <a:pt x="0" y="0"/>
                  </a:moveTo>
                  <a:lnTo>
                    <a:pt x="5571512" y="0"/>
                  </a:lnTo>
                  <a:lnTo>
                    <a:pt x="5571512" y="1234080"/>
                  </a:lnTo>
                  <a:lnTo>
                    <a:pt x="0" y="1234080"/>
                  </a:lnTo>
                  <a:close/>
                </a:path>
              </a:pathLst>
            </a:custGeom>
            <a:solidFill>
              <a:srgbClr val="EFEFEF"/>
            </a:solidFill>
          </p:spPr>
        </p:sp>
        <p:sp>
          <p:nvSpPr>
            <p:cNvPr id="6" name="TextBox 6"/>
            <p:cNvSpPr txBox="1"/>
            <p:nvPr/>
          </p:nvSpPr>
          <p:spPr>
            <a:xfrm>
              <a:off x="0" y="-19050"/>
              <a:ext cx="5571512" cy="125313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474235" y="367332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9" name="Group 9"/>
          <p:cNvGrpSpPr/>
          <p:nvPr/>
        </p:nvGrpSpPr>
        <p:grpSpPr>
          <a:xfrm>
            <a:off x="2142191" y="5777447"/>
            <a:ext cx="14541589" cy="3778803"/>
            <a:chOff x="0" y="0"/>
            <a:chExt cx="5571512" cy="1447823"/>
          </a:xfrm>
        </p:grpSpPr>
        <p:sp>
          <p:nvSpPr>
            <p:cNvPr id="10" name="Freeform 10"/>
            <p:cNvSpPr/>
            <p:nvPr/>
          </p:nvSpPr>
          <p:spPr>
            <a:xfrm>
              <a:off x="0" y="0"/>
              <a:ext cx="5571512" cy="1447823"/>
            </a:xfrm>
            <a:custGeom>
              <a:avLst/>
              <a:gdLst/>
              <a:ahLst/>
              <a:cxnLst/>
              <a:rect l="l" t="t" r="r" b="b"/>
              <a:pathLst>
                <a:path w="5571512" h="1447823">
                  <a:moveTo>
                    <a:pt x="0" y="0"/>
                  </a:moveTo>
                  <a:lnTo>
                    <a:pt x="5571512" y="0"/>
                  </a:lnTo>
                  <a:lnTo>
                    <a:pt x="5571512" y="1447823"/>
                  </a:lnTo>
                  <a:lnTo>
                    <a:pt x="0" y="1447823"/>
                  </a:lnTo>
                  <a:close/>
                </a:path>
              </a:pathLst>
            </a:custGeom>
            <a:solidFill>
              <a:srgbClr val="EFEFEF"/>
            </a:solidFill>
          </p:spPr>
        </p:sp>
        <p:sp>
          <p:nvSpPr>
            <p:cNvPr id="11" name="TextBox 11"/>
            <p:cNvSpPr txBox="1"/>
            <p:nvPr/>
          </p:nvSpPr>
          <p:spPr>
            <a:xfrm>
              <a:off x="0" y="-19050"/>
              <a:ext cx="5571512" cy="1466873"/>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371799" y="616257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142191" y="983855"/>
            <a:ext cx="7416941" cy="754782"/>
          </a:xfrm>
          <a:prstGeom prst="rect">
            <a:avLst/>
          </a:prstGeom>
        </p:spPr>
        <p:txBody>
          <a:bodyPr lIns="0" tIns="0" rIns="0" bIns="0" rtlCol="0" anchor="t">
            <a:spAutoFit/>
          </a:bodyPr>
          <a:lstStyle/>
          <a:p>
            <a:pPr>
              <a:lnSpc>
                <a:spcPts val="6185"/>
              </a:lnSpc>
            </a:pPr>
            <a:r>
              <a:rPr lang="en-US" sz="4482" spc="439">
                <a:solidFill>
                  <a:srgbClr val="231F20"/>
                </a:solidFill>
                <a:latin typeface="Oswald Bold"/>
              </a:rPr>
              <a:t>DATA PREPROCCESSING</a:t>
            </a:r>
          </a:p>
        </p:txBody>
      </p:sp>
      <p:sp>
        <p:nvSpPr>
          <p:cNvPr id="14" name="TextBox 14"/>
          <p:cNvSpPr txBox="1"/>
          <p:nvPr/>
        </p:nvSpPr>
        <p:spPr>
          <a:xfrm>
            <a:off x="3908899" y="2298304"/>
            <a:ext cx="12296280" cy="3680881"/>
          </a:xfrm>
          <a:prstGeom prst="rect">
            <a:avLst/>
          </a:prstGeom>
        </p:spPr>
        <p:txBody>
          <a:bodyPr lIns="0" tIns="0" rIns="0" bIns="0" rtlCol="0" anchor="t">
            <a:spAutoFit/>
          </a:bodyPr>
          <a:lstStyle/>
          <a:p>
            <a:pPr marL="472003" lvl="1" indent="-236001">
              <a:lnSpc>
                <a:spcPts val="3016"/>
              </a:lnSpc>
              <a:buFont typeface="Arial"/>
              <a:buChar char="•"/>
            </a:pPr>
            <a:r>
              <a:rPr lang="en-US" sz="2186" spc="214">
                <a:solidFill>
                  <a:srgbClr val="231F20"/>
                </a:solidFill>
                <a:latin typeface="DM Sans Bold"/>
              </a:rPr>
              <a:t>Data Cleaning:</a:t>
            </a:r>
          </a:p>
          <a:p>
            <a:pPr>
              <a:lnSpc>
                <a:spcPts val="3016"/>
              </a:lnSpc>
            </a:pPr>
            <a:r>
              <a:rPr lang="en-US" sz="2186" spc="214">
                <a:solidFill>
                  <a:srgbClr val="231F20"/>
                </a:solidFill>
                <a:latin typeface="DM Sans"/>
              </a:rPr>
              <a:t>       Outliers were identified and removed to prevent them from skewing the results. Missing values were handled using forward-fill imputation to maintain data continuity and integrity.</a:t>
            </a:r>
          </a:p>
          <a:p>
            <a:pPr marL="472003" lvl="1" indent="-236001">
              <a:lnSpc>
                <a:spcPts val="3016"/>
              </a:lnSpc>
              <a:buFont typeface="Arial"/>
              <a:buChar char="•"/>
            </a:pPr>
            <a:r>
              <a:rPr lang="en-US" sz="2186" spc="214">
                <a:solidFill>
                  <a:srgbClr val="231F20"/>
                </a:solidFill>
                <a:latin typeface="DM Sans Bold"/>
              </a:rPr>
              <a:t>Feature Engineering:</a:t>
            </a:r>
          </a:p>
          <a:p>
            <a:pPr>
              <a:lnSpc>
                <a:spcPts val="3016"/>
              </a:lnSpc>
            </a:pPr>
            <a:r>
              <a:rPr lang="en-US" sz="2186" spc="214">
                <a:solidFill>
                  <a:srgbClr val="231F20"/>
                </a:solidFill>
                <a:latin typeface="DM Sans"/>
              </a:rPr>
              <a:t>New features were created from raw data to provide more insights into the energy consumption patterns. This included time-related features like the day of the week, month, and hour to capture seasonal and diurnal patterns.</a:t>
            </a:r>
          </a:p>
          <a:p>
            <a:pPr>
              <a:lnSpc>
                <a:spcPts val="2475"/>
              </a:lnSpc>
            </a:pPr>
            <a:endParaRPr lang="en-US" sz="2186" spc="214">
              <a:solidFill>
                <a:srgbClr val="231F20"/>
              </a:solidFill>
              <a:latin typeface="DM Sans"/>
            </a:endParaRPr>
          </a:p>
          <a:p>
            <a:pPr marL="0" lvl="0" indent="0" algn="l">
              <a:lnSpc>
                <a:spcPts val="2475"/>
              </a:lnSpc>
              <a:spcBef>
                <a:spcPct val="0"/>
              </a:spcBef>
            </a:pPr>
            <a:endParaRPr lang="en-US" sz="2186" spc="214">
              <a:solidFill>
                <a:srgbClr val="231F20"/>
              </a:solidFill>
              <a:latin typeface="DM Sans"/>
            </a:endParaRPr>
          </a:p>
        </p:txBody>
      </p:sp>
      <p:sp>
        <p:nvSpPr>
          <p:cNvPr id="15" name="TextBox 15"/>
          <p:cNvSpPr txBox="1"/>
          <p:nvPr/>
        </p:nvSpPr>
        <p:spPr>
          <a:xfrm>
            <a:off x="3908899" y="5814102"/>
            <a:ext cx="12774882" cy="3275883"/>
          </a:xfrm>
          <a:prstGeom prst="rect">
            <a:avLst/>
          </a:prstGeom>
        </p:spPr>
        <p:txBody>
          <a:bodyPr lIns="0" tIns="0" rIns="0" bIns="0" rtlCol="0" anchor="t">
            <a:spAutoFit/>
          </a:bodyPr>
          <a:lstStyle/>
          <a:p>
            <a:pPr marL="456560" lvl="1" indent="-228280">
              <a:lnSpc>
                <a:spcPts val="2918"/>
              </a:lnSpc>
              <a:buFont typeface="Arial"/>
              <a:buChar char="•"/>
            </a:pPr>
            <a:r>
              <a:rPr lang="en-US" sz="2114" spc="207">
                <a:solidFill>
                  <a:srgbClr val="231F20"/>
                </a:solidFill>
                <a:latin typeface="DM Sans Bold"/>
              </a:rPr>
              <a:t>Data Transformation:</a:t>
            </a:r>
          </a:p>
          <a:p>
            <a:pPr marL="913121" lvl="2" indent="-304374">
              <a:lnSpc>
                <a:spcPts val="2918"/>
              </a:lnSpc>
              <a:buFont typeface="Arial"/>
              <a:buChar char="⚬"/>
            </a:pPr>
            <a:r>
              <a:rPr lang="en-US" sz="2114" spc="207">
                <a:solidFill>
                  <a:srgbClr val="231F20"/>
                </a:solidFill>
                <a:latin typeface="DM Sans"/>
              </a:rPr>
              <a:t>Numerical features were scaled to ensure that no single feature would dominate the model due to its scale.</a:t>
            </a:r>
          </a:p>
          <a:p>
            <a:pPr marL="913121" lvl="2" indent="-304374">
              <a:lnSpc>
                <a:spcPts val="2918"/>
              </a:lnSpc>
              <a:buFont typeface="Arial"/>
              <a:buChar char="⚬"/>
            </a:pPr>
            <a:r>
              <a:rPr lang="en-US" sz="2114" spc="207">
                <a:solidFill>
                  <a:srgbClr val="231F20"/>
                </a:solidFill>
                <a:latin typeface="DM Sans"/>
              </a:rPr>
              <a:t>Categorical variables were encoded to convert them into a numerical format that can be used by machine learning algorithms.</a:t>
            </a:r>
          </a:p>
          <a:p>
            <a:pPr marL="478150" lvl="1" indent="-239075">
              <a:lnSpc>
                <a:spcPts val="3056"/>
              </a:lnSpc>
              <a:buFont typeface="Arial"/>
              <a:buChar char="•"/>
            </a:pPr>
            <a:r>
              <a:rPr lang="en-US" sz="2214" spc="217">
                <a:solidFill>
                  <a:srgbClr val="231F20"/>
                </a:solidFill>
                <a:latin typeface="DM Sans Bold"/>
              </a:rPr>
              <a:t>Data Splitting:</a:t>
            </a:r>
          </a:p>
          <a:p>
            <a:pPr marL="913121" lvl="2" indent="-304374">
              <a:lnSpc>
                <a:spcPts val="2918"/>
              </a:lnSpc>
              <a:buFont typeface="Arial"/>
              <a:buChar char="⚬"/>
            </a:pPr>
            <a:r>
              <a:rPr lang="en-US" sz="2114" spc="207">
                <a:solidFill>
                  <a:srgbClr val="231F20"/>
                </a:solidFill>
                <a:latin typeface="DM Sans"/>
              </a:rPr>
              <a:t>The data was split into training and testing sets to evaluate the performance of the models on unseen data.</a:t>
            </a:r>
          </a:p>
          <a:p>
            <a:pPr algn="l">
              <a:lnSpc>
                <a:spcPts val="2918"/>
              </a:lnSpc>
            </a:pPr>
            <a:endParaRPr lang="en-US" sz="2114" spc="207">
              <a:solidFill>
                <a:srgbClr val="231F20"/>
              </a:solidFill>
              <a:latin typeface="DM Sans"/>
            </a:endParaRPr>
          </a:p>
        </p:txBody>
      </p:sp>
      <p:sp>
        <p:nvSpPr>
          <p:cNvPr id="16" name="Freeform 16"/>
          <p:cNvSpPr/>
          <p:nvPr/>
        </p:nvSpPr>
        <p:spPr>
          <a:xfrm>
            <a:off x="-2177082" y="7210022"/>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TextBox 5"/>
          <p:cNvSpPr txBox="1"/>
          <p:nvPr/>
        </p:nvSpPr>
        <p:spPr>
          <a:xfrm>
            <a:off x="606289" y="649312"/>
            <a:ext cx="10117463" cy="1115135"/>
          </a:xfrm>
          <a:prstGeom prst="rect">
            <a:avLst/>
          </a:prstGeom>
        </p:spPr>
        <p:txBody>
          <a:bodyPr lIns="0" tIns="0" rIns="0" bIns="0" rtlCol="0" anchor="t">
            <a:spAutoFit/>
          </a:bodyPr>
          <a:lstStyle/>
          <a:p>
            <a:pPr>
              <a:lnSpc>
                <a:spcPts val="8475"/>
              </a:lnSpc>
            </a:pPr>
            <a:r>
              <a:rPr lang="en-US" sz="8392">
                <a:solidFill>
                  <a:srgbClr val="211F1C"/>
                </a:solidFill>
                <a:latin typeface="Anton"/>
              </a:rPr>
              <a:t>FEATURE SELECTION</a:t>
            </a:r>
          </a:p>
        </p:txBody>
      </p:sp>
      <p:sp>
        <p:nvSpPr>
          <p:cNvPr id="6" name="TextBox 6"/>
          <p:cNvSpPr txBox="1"/>
          <p:nvPr/>
        </p:nvSpPr>
        <p:spPr>
          <a:xfrm>
            <a:off x="427771" y="1901724"/>
            <a:ext cx="9128519" cy="8490897"/>
          </a:xfrm>
          <a:prstGeom prst="rect">
            <a:avLst/>
          </a:prstGeom>
        </p:spPr>
        <p:txBody>
          <a:bodyPr lIns="0" tIns="0" rIns="0" bIns="0" rtlCol="0" anchor="t">
            <a:spAutoFit/>
          </a:bodyPr>
          <a:lstStyle/>
          <a:p>
            <a:pPr algn="ctr">
              <a:lnSpc>
                <a:spcPts val="3726"/>
              </a:lnSpc>
            </a:pPr>
            <a:r>
              <a:rPr lang="en-US" sz="2535">
                <a:solidFill>
                  <a:srgbClr val="211F1C"/>
                </a:solidFill>
                <a:latin typeface="Roboto Mono Bold"/>
              </a:rPr>
              <a:t>1.Domain Knowledge:</a:t>
            </a:r>
          </a:p>
          <a:p>
            <a:pPr algn="ctr">
              <a:lnSpc>
                <a:spcPts val="3285"/>
              </a:lnSpc>
            </a:pPr>
            <a:r>
              <a:rPr lang="en-US" sz="2235">
                <a:solidFill>
                  <a:srgbClr val="211F1C"/>
                </a:solidFill>
                <a:latin typeface="Roboto Mono"/>
              </a:rPr>
              <a:t>Utilizing domain expertise to identify features that are likely to influence energy demand, such as temperature, time of day, and historical usage patterns.</a:t>
            </a:r>
          </a:p>
          <a:p>
            <a:pPr algn="ctr">
              <a:lnSpc>
                <a:spcPts val="3579"/>
              </a:lnSpc>
            </a:pPr>
            <a:r>
              <a:rPr lang="en-US" sz="2435">
                <a:solidFill>
                  <a:srgbClr val="211F1C"/>
                </a:solidFill>
                <a:latin typeface="Roboto Mono Bold"/>
              </a:rPr>
              <a:t>2.Feature Importance Scores:</a:t>
            </a:r>
          </a:p>
          <a:p>
            <a:pPr algn="ctr">
              <a:lnSpc>
                <a:spcPts val="3285"/>
              </a:lnSpc>
            </a:pPr>
            <a:r>
              <a:rPr lang="en-US" sz="2235">
                <a:solidFill>
                  <a:srgbClr val="211F1C"/>
                </a:solidFill>
                <a:latin typeface="Roboto Mono"/>
              </a:rPr>
              <a:t>Employing algorithms that provide feature importance scores to determine which features contribute most to the model’s predictive power.</a:t>
            </a:r>
          </a:p>
          <a:p>
            <a:pPr algn="ctr">
              <a:lnSpc>
                <a:spcPts val="3579"/>
              </a:lnSpc>
            </a:pPr>
            <a:r>
              <a:rPr lang="en-US" sz="2435">
                <a:solidFill>
                  <a:srgbClr val="211F1C"/>
                </a:solidFill>
                <a:latin typeface="Roboto Mono Bold"/>
              </a:rPr>
              <a:t>3, Ensemble Methods:</a:t>
            </a:r>
          </a:p>
          <a:p>
            <a:pPr algn="ctr">
              <a:lnSpc>
                <a:spcPts val="3285"/>
              </a:lnSpc>
            </a:pPr>
            <a:r>
              <a:rPr lang="en-US" sz="2235">
                <a:solidFill>
                  <a:srgbClr val="211F1C"/>
                </a:solidFill>
                <a:latin typeface="Roboto Mono"/>
              </a:rPr>
              <a:t>Using ensemble methods like random forests, which inherently perform feature selection by averaging over many decision trees that consider different subsets of features.</a:t>
            </a:r>
          </a:p>
          <a:p>
            <a:pPr algn="ctr">
              <a:lnSpc>
                <a:spcPts val="3726"/>
              </a:lnSpc>
            </a:pPr>
            <a:r>
              <a:rPr lang="en-US" sz="2535">
                <a:solidFill>
                  <a:srgbClr val="211F1C"/>
                </a:solidFill>
                <a:latin typeface="Roboto Mono Bold"/>
              </a:rPr>
              <a:t>4.Recursive Feature Elimination:</a:t>
            </a:r>
          </a:p>
          <a:p>
            <a:pPr algn="ctr">
              <a:lnSpc>
                <a:spcPts val="3285"/>
              </a:lnSpc>
            </a:pPr>
            <a:r>
              <a:rPr lang="en-US" sz="2235">
                <a:solidFill>
                  <a:srgbClr val="211F1C"/>
                </a:solidFill>
                <a:latin typeface="Roboto Mono"/>
              </a:rPr>
              <a:t>Applying recursive feature elimination techniques to iteratively construct models and remove the least important feature at each step.</a:t>
            </a:r>
          </a:p>
          <a:p>
            <a:pPr>
              <a:lnSpc>
                <a:spcPts val="2697"/>
              </a:lnSpc>
            </a:pPr>
            <a:endParaRPr lang="en-US" sz="2235">
              <a:solidFill>
                <a:srgbClr val="211F1C"/>
              </a:solidFill>
              <a:latin typeface="Roboto Mono"/>
            </a:endParaRPr>
          </a:p>
          <a:p>
            <a:pPr algn="l">
              <a:lnSpc>
                <a:spcPts val="4902"/>
              </a:lnSpc>
              <a:spcBef>
                <a:spcPct val="0"/>
              </a:spcBef>
            </a:pPr>
            <a:endParaRPr lang="en-US" sz="2235">
              <a:solidFill>
                <a:srgbClr val="211F1C"/>
              </a:solidFill>
              <a:latin typeface="Roboto Mono"/>
            </a:endParaRPr>
          </a:p>
        </p:txBody>
      </p:sp>
      <p:grpSp>
        <p:nvGrpSpPr>
          <p:cNvPr id="7" name="Group 7"/>
          <p:cNvGrpSpPr/>
          <p:nvPr/>
        </p:nvGrpSpPr>
        <p:grpSpPr>
          <a:xfrm>
            <a:off x="10061952" y="2134127"/>
            <a:ext cx="7416423" cy="6018746"/>
            <a:chOff x="0" y="0"/>
            <a:chExt cx="2365776" cy="1919929"/>
          </a:xfrm>
        </p:grpSpPr>
        <p:sp>
          <p:nvSpPr>
            <p:cNvPr id="8" name="Freeform 8"/>
            <p:cNvSpPr/>
            <p:nvPr/>
          </p:nvSpPr>
          <p:spPr>
            <a:xfrm>
              <a:off x="0" y="0"/>
              <a:ext cx="2365776" cy="1919929"/>
            </a:xfrm>
            <a:custGeom>
              <a:avLst/>
              <a:gdLst/>
              <a:ahLst/>
              <a:cxnLst/>
              <a:rect l="l" t="t" r="r" b="b"/>
              <a:pathLst>
                <a:path w="2365776" h="1919929">
                  <a:moveTo>
                    <a:pt x="37580" y="0"/>
                  </a:moveTo>
                  <a:lnTo>
                    <a:pt x="2328196" y="0"/>
                  </a:lnTo>
                  <a:cubicBezTo>
                    <a:pt x="2338163" y="0"/>
                    <a:pt x="2347721" y="3959"/>
                    <a:pt x="2354769" y="11007"/>
                  </a:cubicBezTo>
                  <a:cubicBezTo>
                    <a:pt x="2361816" y="18055"/>
                    <a:pt x="2365776" y="27613"/>
                    <a:pt x="2365776" y="37580"/>
                  </a:cubicBezTo>
                  <a:lnTo>
                    <a:pt x="2365776" y="1882349"/>
                  </a:lnTo>
                  <a:cubicBezTo>
                    <a:pt x="2365776" y="1903104"/>
                    <a:pt x="2348951" y="1919929"/>
                    <a:pt x="2328196" y="1919929"/>
                  </a:cubicBezTo>
                  <a:lnTo>
                    <a:pt x="37580" y="1919929"/>
                  </a:lnTo>
                  <a:cubicBezTo>
                    <a:pt x="16825" y="1919929"/>
                    <a:pt x="0" y="1903104"/>
                    <a:pt x="0" y="1882349"/>
                  </a:cubicBezTo>
                  <a:lnTo>
                    <a:pt x="0" y="37580"/>
                  </a:lnTo>
                  <a:cubicBezTo>
                    <a:pt x="0" y="16825"/>
                    <a:pt x="16825" y="0"/>
                    <a:pt x="37580" y="0"/>
                  </a:cubicBezTo>
                  <a:close/>
                </a:path>
              </a:pathLst>
            </a:custGeom>
            <a:solidFill>
              <a:srgbClr val="F1F1F1"/>
            </a:solidFill>
            <a:ln w="19050" cap="rnd">
              <a:solidFill>
                <a:srgbClr val="000000"/>
              </a:solidFill>
              <a:prstDash val="solid"/>
              <a:round/>
            </a:ln>
          </p:spPr>
        </p:sp>
        <p:sp>
          <p:nvSpPr>
            <p:cNvPr id="9" name="TextBox 9"/>
            <p:cNvSpPr txBox="1"/>
            <p:nvPr/>
          </p:nvSpPr>
          <p:spPr>
            <a:xfrm>
              <a:off x="0" y="-38100"/>
              <a:ext cx="2365776" cy="1958029"/>
            </a:xfrm>
            <a:prstGeom prst="rect">
              <a:avLst/>
            </a:prstGeom>
          </p:spPr>
          <p:txBody>
            <a:bodyPr lIns="50800" tIns="50800" rIns="50800" bIns="50800" rtlCol="0" anchor="ctr"/>
            <a:lstStyle/>
            <a:p>
              <a:pPr algn="ctr">
                <a:lnSpc>
                  <a:spcPts val="2116"/>
                </a:lnSpc>
              </a:pPr>
              <a:endParaRPr/>
            </a:p>
          </p:txBody>
        </p:sp>
      </p:grpSp>
      <p:pic>
        <p:nvPicPr>
          <p:cNvPr id="10" name="Picture 10"/>
          <p:cNvPicPr>
            <a:picLocks noChangeAspect="1"/>
          </p:cNvPicPr>
          <p:nvPr/>
        </p:nvPicPr>
        <p:blipFill>
          <a:blip r:embed="rId4"/>
          <a:stretch>
            <a:fillRect/>
          </a:stretch>
        </p:blipFill>
        <p:spPr>
          <a:xfrm>
            <a:off x="10106085" y="1746063"/>
            <a:ext cx="7528018" cy="6640375"/>
          </a:xfrm>
          <a:prstGeom prst="rect">
            <a:avLst/>
          </a:prstGeom>
        </p:spPr>
      </p:pic>
      <p:sp>
        <p:nvSpPr>
          <p:cNvPr id="11" name="Freeform 11"/>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371600" y="-354143"/>
            <a:ext cx="14475005" cy="1452898"/>
          </a:xfrm>
          <a:prstGeom prst="rect">
            <a:avLst/>
          </a:prstGeom>
        </p:spPr>
        <p:txBody>
          <a:bodyPr lIns="0" tIns="0" rIns="0" bIns="0" rtlCol="0" anchor="t">
            <a:spAutoFit/>
          </a:bodyPr>
          <a:lstStyle/>
          <a:p>
            <a:pPr marL="0" lvl="0" indent="0">
              <a:lnSpc>
                <a:spcPts val="5924"/>
              </a:lnSpc>
              <a:spcBef>
                <a:spcPct val="0"/>
              </a:spcBef>
            </a:pPr>
            <a:endParaRPr lang="en-US" sz="4293" spc="420" dirty="0">
              <a:solidFill>
                <a:srgbClr val="231F20"/>
              </a:solidFill>
              <a:latin typeface="Oswald Bold"/>
            </a:endParaRPr>
          </a:p>
          <a:p>
            <a:pPr marL="0" lvl="0" indent="0">
              <a:lnSpc>
                <a:spcPts val="5924"/>
              </a:lnSpc>
              <a:spcBef>
                <a:spcPct val="0"/>
              </a:spcBef>
            </a:pPr>
            <a:r>
              <a:rPr lang="en-US" sz="4293" spc="420" dirty="0">
                <a:solidFill>
                  <a:srgbClr val="231F20"/>
                </a:solidFill>
                <a:latin typeface="Oswald Bold"/>
              </a:rPr>
              <a:t>MODELS SELECTION &amp; HYPERPARAMETER TUNING</a:t>
            </a:r>
          </a:p>
        </p:txBody>
      </p:sp>
      <p:grpSp>
        <p:nvGrpSpPr>
          <p:cNvPr id="3" name="Group 3"/>
          <p:cNvGrpSpPr/>
          <p:nvPr/>
        </p:nvGrpSpPr>
        <p:grpSpPr>
          <a:xfrm>
            <a:off x="17259300" y="8970331"/>
            <a:ext cx="1168565" cy="1476830"/>
            <a:chOff x="0" y="0"/>
            <a:chExt cx="307770" cy="388959"/>
          </a:xfrm>
        </p:grpSpPr>
        <p:sp>
          <p:nvSpPr>
            <p:cNvPr id="4" name="Freeform 4"/>
            <p:cNvSpPr/>
            <p:nvPr/>
          </p:nvSpPr>
          <p:spPr>
            <a:xfrm>
              <a:off x="0" y="0"/>
              <a:ext cx="307770" cy="388959"/>
            </a:xfrm>
            <a:custGeom>
              <a:avLst/>
              <a:gdLst/>
              <a:ahLst/>
              <a:cxnLst/>
              <a:rect l="l" t="t" r="r" b="b"/>
              <a:pathLst>
                <a:path w="307770" h="388959">
                  <a:moveTo>
                    <a:pt x="0" y="0"/>
                  </a:moveTo>
                  <a:lnTo>
                    <a:pt x="307770" y="0"/>
                  </a:lnTo>
                  <a:lnTo>
                    <a:pt x="307770" y="388959"/>
                  </a:lnTo>
                  <a:lnTo>
                    <a:pt x="0" y="388959"/>
                  </a:lnTo>
                  <a:close/>
                </a:path>
              </a:pathLst>
            </a:custGeom>
            <a:solidFill>
              <a:srgbClr val="CCCCCC"/>
            </a:solidFill>
          </p:spPr>
        </p:sp>
        <p:sp>
          <p:nvSpPr>
            <p:cNvPr id="5" name="TextBox 5"/>
            <p:cNvSpPr txBox="1"/>
            <p:nvPr/>
          </p:nvSpPr>
          <p:spPr>
            <a:xfrm>
              <a:off x="0" y="-19050"/>
              <a:ext cx="307770" cy="408009"/>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24419" y="-1349021"/>
            <a:ext cx="1168050" cy="2377721"/>
            <a:chOff x="0" y="0"/>
            <a:chExt cx="307635" cy="626231"/>
          </a:xfrm>
        </p:grpSpPr>
        <p:sp>
          <p:nvSpPr>
            <p:cNvPr id="7" name="Freeform 7"/>
            <p:cNvSpPr/>
            <p:nvPr/>
          </p:nvSpPr>
          <p:spPr>
            <a:xfrm>
              <a:off x="0" y="0"/>
              <a:ext cx="307635" cy="626231"/>
            </a:xfrm>
            <a:custGeom>
              <a:avLst/>
              <a:gdLst/>
              <a:ahLst/>
              <a:cxnLst/>
              <a:rect l="l" t="t" r="r" b="b"/>
              <a:pathLst>
                <a:path w="307635" h="626231">
                  <a:moveTo>
                    <a:pt x="0" y="0"/>
                  </a:moveTo>
                  <a:lnTo>
                    <a:pt x="307635" y="0"/>
                  </a:lnTo>
                  <a:lnTo>
                    <a:pt x="307635" y="626231"/>
                  </a:lnTo>
                  <a:lnTo>
                    <a:pt x="0" y="626231"/>
                  </a:lnTo>
                  <a:close/>
                </a:path>
              </a:pathLst>
            </a:custGeom>
            <a:solidFill>
              <a:srgbClr val="CCCCCC"/>
            </a:solidFill>
          </p:spPr>
        </p:sp>
        <p:sp>
          <p:nvSpPr>
            <p:cNvPr id="8" name="TextBox 8"/>
            <p:cNvSpPr txBox="1"/>
            <p:nvPr/>
          </p:nvSpPr>
          <p:spPr>
            <a:xfrm>
              <a:off x="0" y="-19050"/>
              <a:ext cx="307635" cy="645281"/>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523784" y="842509"/>
            <a:ext cx="14595763" cy="1514069"/>
          </a:xfrm>
          <a:prstGeom prst="rect">
            <a:avLst/>
          </a:prstGeom>
        </p:spPr>
        <p:txBody>
          <a:bodyPr lIns="0" tIns="0" rIns="0" bIns="0" rtlCol="0" anchor="t">
            <a:spAutoFit/>
          </a:bodyPr>
          <a:lstStyle/>
          <a:p>
            <a:pPr>
              <a:lnSpc>
                <a:spcPts val="3017"/>
              </a:lnSpc>
            </a:pPr>
            <a:endParaRPr lang="en-US" sz="2155" dirty="0">
              <a:solidFill>
                <a:srgbClr val="231F20"/>
              </a:solidFill>
              <a:latin typeface="Canva Sans"/>
            </a:endParaRPr>
          </a:p>
          <a:p>
            <a:pPr>
              <a:lnSpc>
                <a:spcPts val="3017"/>
              </a:lnSpc>
            </a:pPr>
            <a:r>
              <a:rPr lang="en-US" sz="2155" dirty="0">
                <a:solidFill>
                  <a:srgbClr val="231F20"/>
                </a:solidFill>
                <a:latin typeface="Canva Sans"/>
              </a:rPr>
              <a:t>When training models using Support Vector Machine (SVM) and Random Forest Regression, the process involves several steps to ensure that the models are well-tuned and capable of making accurate predictions. Here’s an overview , we have approached model training and hyperparameter tuning for these algorithms:</a:t>
            </a:r>
          </a:p>
        </p:txBody>
      </p:sp>
      <p:sp>
        <p:nvSpPr>
          <p:cNvPr id="10" name="TextBox 10"/>
          <p:cNvSpPr txBox="1"/>
          <p:nvPr/>
        </p:nvSpPr>
        <p:spPr>
          <a:xfrm>
            <a:off x="1028700" y="2353915"/>
            <a:ext cx="11865183" cy="887095"/>
          </a:xfrm>
          <a:prstGeom prst="rect">
            <a:avLst/>
          </a:prstGeom>
        </p:spPr>
        <p:txBody>
          <a:bodyPr lIns="0" tIns="0" rIns="0" bIns="0" rtlCol="0" anchor="t">
            <a:spAutoFit/>
          </a:bodyPr>
          <a:lstStyle/>
          <a:p>
            <a:pPr algn="ctr">
              <a:lnSpc>
                <a:spcPts val="7279"/>
              </a:lnSpc>
            </a:pPr>
            <a:r>
              <a:rPr lang="en-US" sz="4800" dirty="0">
                <a:solidFill>
                  <a:srgbClr val="231F20"/>
                </a:solidFill>
                <a:latin typeface="Canva Sans Bold"/>
              </a:rPr>
              <a:t>Support Vector Machine (SVM):</a:t>
            </a:r>
          </a:p>
        </p:txBody>
      </p:sp>
      <p:sp>
        <p:nvSpPr>
          <p:cNvPr id="11" name="TextBox 11"/>
          <p:cNvSpPr txBox="1"/>
          <p:nvPr/>
        </p:nvSpPr>
        <p:spPr>
          <a:xfrm>
            <a:off x="1847961" y="3174335"/>
            <a:ext cx="15532556" cy="2727610"/>
          </a:xfrm>
          <a:prstGeom prst="rect">
            <a:avLst/>
          </a:prstGeom>
        </p:spPr>
        <p:txBody>
          <a:bodyPr lIns="0" tIns="0" rIns="0" bIns="0" rtlCol="0" anchor="t">
            <a:spAutoFit/>
          </a:bodyPr>
          <a:lstStyle/>
          <a:p>
            <a:pPr marL="699254" lvl="1" indent="-349627">
              <a:lnSpc>
                <a:spcPts val="4534"/>
              </a:lnSpc>
              <a:buFont typeface="Arial"/>
              <a:buChar char="•"/>
            </a:pPr>
            <a:r>
              <a:rPr lang="en-US" sz="3238">
                <a:solidFill>
                  <a:srgbClr val="231F20"/>
                </a:solidFill>
                <a:latin typeface="Canva Sans Bold"/>
              </a:rPr>
              <a:t>Model Training:</a:t>
            </a:r>
          </a:p>
          <a:p>
            <a:pPr algn="ctr">
              <a:lnSpc>
                <a:spcPts val="4254"/>
              </a:lnSpc>
            </a:pPr>
            <a:r>
              <a:rPr lang="en-US" sz="3038">
                <a:solidFill>
                  <a:srgbClr val="231F20"/>
                </a:solidFill>
                <a:latin typeface="Canva Sans"/>
              </a:rPr>
              <a:t> SVMs were trained using the selected features from the preprocessing step.</a:t>
            </a:r>
          </a:p>
          <a:p>
            <a:pPr algn="ctr">
              <a:lnSpc>
                <a:spcPts val="4254"/>
              </a:lnSpc>
            </a:pPr>
            <a:r>
              <a:rPr lang="en-US" sz="3038">
                <a:solidFill>
                  <a:srgbClr val="231F20"/>
                </a:solidFill>
                <a:latin typeface="Canva Sans"/>
              </a:rPr>
              <a:t>The kernel type (linear, polynomial, radial basis function, etc.) was chosen based on the nature of the data.</a:t>
            </a:r>
          </a:p>
          <a:p>
            <a:pPr algn="ctr">
              <a:lnSpc>
                <a:spcPts val="4534"/>
              </a:lnSpc>
            </a:pPr>
            <a:endParaRPr lang="en-US" sz="3038">
              <a:solidFill>
                <a:srgbClr val="231F20"/>
              </a:solidFill>
              <a:latin typeface="Canva Sans"/>
            </a:endParaRPr>
          </a:p>
        </p:txBody>
      </p:sp>
      <p:sp>
        <p:nvSpPr>
          <p:cNvPr id="12" name="TextBox 12"/>
          <p:cNvSpPr txBox="1"/>
          <p:nvPr/>
        </p:nvSpPr>
        <p:spPr>
          <a:xfrm>
            <a:off x="1613183" y="5592179"/>
            <a:ext cx="16230399" cy="3432690"/>
          </a:xfrm>
          <a:prstGeom prst="rect">
            <a:avLst/>
          </a:prstGeom>
        </p:spPr>
        <p:txBody>
          <a:bodyPr lIns="0" tIns="0" rIns="0" bIns="0" rtlCol="0" anchor="t">
            <a:spAutoFit/>
          </a:bodyPr>
          <a:lstStyle/>
          <a:p>
            <a:pPr marL="660967" lvl="1" indent="-330483" algn="just">
              <a:lnSpc>
                <a:spcPts val="4286"/>
              </a:lnSpc>
              <a:buFont typeface="Arial"/>
              <a:buChar char="•"/>
            </a:pPr>
            <a:r>
              <a:rPr lang="en-US" sz="3061">
                <a:solidFill>
                  <a:srgbClr val="231F20"/>
                </a:solidFill>
                <a:latin typeface="Canva Sans Bold"/>
              </a:rPr>
              <a:t>Hyperparameter Tuning:</a:t>
            </a:r>
          </a:p>
          <a:p>
            <a:pPr marL="1157163" lvl="2" indent="-385721" algn="ctr">
              <a:lnSpc>
                <a:spcPts val="3751"/>
              </a:lnSpc>
              <a:buFont typeface="Arial"/>
              <a:buChar char="⚬"/>
            </a:pPr>
            <a:r>
              <a:rPr lang="en-US" sz="2679">
                <a:solidFill>
                  <a:srgbClr val="231F20"/>
                </a:solidFill>
                <a:latin typeface="Canva Sans Bold"/>
              </a:rPr>
              <a:t>C (Regularization Parameter):</a:t>
            </a:r>
            <a:r>
              <a:rPr lang="en-US" sz="2679">
                <a:solidFill>
                  <a:srgbClr val="231F20"/>
                </a:solidFill>
                <a:latin typeface="Canva Sans"/>
              </a:rPr>
              <a:t> Controls the trade-off between achieving a low training error and a low testing error that is, the complexity of the decision boundary.</a:t>
            </a:r>
          </a:p>
          <a:p>
            <a:pPr marL="1157163" lvl="2" indent="-385721" algn="ctr">
              <a:lnSpc>
                <a:spcPts val="3751"/>
              </a:lnSpc>
              <a:buFont typeface="Arial"/>
              <a:buChar char="⚬"/>
            </a:pPr>
            <a:r>
              <a:rPr lang="en-US" sz="2679">
                <a:solidFill>
                  <a:srgbClr val="231F20"/>
                </a:solidFill>
                <a:latin typeface="Canva Sans Bold"/>
              </a:rPr>
              <a:t>Gamma:</a:t>
            </a:r>
            <a:r>
              <a:rPr lang="en-US" sz="2679">
                <a:solidFill>
                  <a:srgbClr val="231F20"/>
                </a:solidFill>
                <a:latin typeface="Canva Sans"/>
              </a:rPr>
              <a:t> Determines the influence of a single training example; low values imply ‘far’ and high values imply ‘close’.</a:t>
            </a:r>
          </a:p>
          <a:p>
            <a:pPr marL="1157163" lvl="2" indent="-385721" algn="ctr">
              <a:lnSpc>
                <a:spcPts val="3751"/>
              </a:lnSpc>
              <a:buFont typeface="Arial"/>
              <a:buChar char="⚬"/>
            </a:pPr>
            <a:r>
              <a:rPr lang="en-US" sz="2679">
                <a:solidFill>
                  <a:srgbClr val="231F20"/>
                </a:solidFill>
                <a:latin typeface="Canva Sans Bold"/>
              </a:rPr>
              <a:t>Kernel Coefficient:</a:t>
            </a:r>
            <a:r>
              <a:rPr lang="en-US" sz="2679">
                <a:solidFill>
                  <a:srgbClr val="231F20"/>
                </a:solidFill>
                <a:latin typeface="Canva Sans"/>
              </a:rPr>
              <a:t> For non-linear hyperplanes, this defines the complexity of the decision boundary.</a:t>
            </a:r>
          </a:p>
          <a:p>
            <a:pPr algn="ctr">
              <a:lnSpc>
                <a:spcPts val="120"/>
              </a:lnSpc>
            </a:pPr>
            <a:endParaRPr lang="en-US" sz="2679">
              <a:solidFill>
                <a:srgbClr val="231F20"/>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7426589" y="9258300"/>
            <a:ext cx="2094695" cy="2377721"/>
            <a:chOff x="0" y="0"/>
            <a:chExt cx="551689" cy="626231"/>
          </a:xfrm>
        </p:grpSpPr>
        <p:sp>
          <p:nvSpPr>
            <p:cNvPr id="3" name="Freeform 3"/>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4" name="TextBox 4"/>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317839" y="-1616798"/>
            <a:ext cx="2094695" cy="2377721"/>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7" name="TextBox 7"/>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0" y="952500"/>
            <a:ext cx="18026041" cy="8859771"/>
          </a:xfrm>
          <a:prstGeom prst="rect">
            <a:avLst/>
          </a:prstGeom>
        </p:spPr>
        <p:txBody>
          <a:bodyPr lIns="0" tIns="0" rIns="0" bIns="0" rtlCol="0" anchor="t">
            <a:spAutoFit/>
          </a:bodyPr>
          <a:lstStyle/>
          <a:p>
            <a:pPr algn="just">
              <a:lnSpc>
                <a:spcPts val="5309"/>
              </a:lnSpc>
            </a:pPr>
            <a:r>
              <a:rPr lang="en-US" sz="3792">
                <a:solidFill>
                  <a:srgbClr val="000000"/>
                </a:solidFill>
                <a:latin typeface="Canva Sans Bold"/>
              </a:rPr>
              <a:t>Random Forest Regression:</a:t>
            </a:r>
          </a:p>
          <a:p>
            <a:pPr marL="774581" lvl="1" indent="-387291" algn="just">
              <a:lnSpc>
                <a:spcPts val="5022"/>
              </a:lnSpc>
              <a:buFont typeface="Arial"/>
              <a:buChar char="•"/>
            </a:pPr>
            <a:r>
              <a:rPr lang="en-US" sz="3587">
                <a:solidFill>
                  <a:srgbClr val="000000"/>
                </a:solidFill>
                <a:latin typeface="Canva Sans Bold"/>
              </a:rPr>
              <a:t>   Model Training:</a:t>
            </a:r>
          </a:p>
          <a:p>
            <a:pPr marL="1549162" lvl="2" indent="-516387" algn="just">
              <a:lnSpc>
                <a:spcPts val="5022"/>
              </a:lnSpc>
              <a:buFont typeface="Arial"/>
              <a:buChar char="⚬"/>
            </a:pPr>
            <a:r>
              <a:rPr lang="en-US" sz="3587">
                <a:solidFill>
                  <a:srgbClr val="000000"/>
                </a:solidFill>
                <a:latin typeface="Canva Sans"/>
              </a:rPr>
              <a:t>Random forests were trained using an ensemble of decision trees to predict continuous outcomes (energy demand).</a:t>
            </a:r>
          </a:p>
          <a:p>
            <a:pPr marL="1549162" lvl="2" indent="-516387" algn="just">
              <a:lnSpc>
                <a:spcPts val="5022"/>
              </a:lnSpc>
              <a:buFont typeface="Arial"/>
              <a:buChar char="⚬"/>
            </a:pPr>
            <a:r>
              <a:rPr lang="en-US" sz="3587">
                <a:solidFill>
                  <a:srgbClr val="000000"/>
                </a:solidFill>
                <a:latin typeface="Canva Sans"/>
              </a:rPr>
              <a:t>The number of trees and the depth of each tree were key parameters.</a:t>
            </a:r>
          </a:p>
          <a:p>
            <a:pPr algn="just">
              <a:lnSpc>
                <a:spcPts val="5022"/>
              </a:lnSpc>
            </a:pPr>
            <a:endParaRPr lang="en-US" sz="3587">
              <a:solidFill>
                <a:srgbClr val="000000"/>
              </a:solidFill>
              <a:latin typeface="Canva Sans"/>
            </a:endParaRPr>
          </a:p>
          <a:p>
            <a:pPr marL="818816" lvl="1" indent="-409408" algn="just">
              <a:lnSpc>
                <a:spcPts val="5309"/>
              </a:lnSpc>
              <a:buFont typeface="Arial"/>
              <a:buChar char="•"/>
            </a:pPr>
            <a:r>
              <a:rPr lang="en-US" sz="3792">
                <a:solidFill>
                  <a:srgbClr val="000000"/>
                </a:solidFill>
                <a:latin typeface="Canva Sans"/>
              </a:rPr>
              <a:t>    </a:t>
            </a:r>
            <a:r>
              <a:rPr lang="en-US" sz="3792">
                <a:solidFill>
                  <a:srgbClr val="000000"/>
                </a:solidFill>
                <a:latin typeface="Canva Sans Bold"/>
              </a:rPr>
              <a:t>Hyperparameter Tuning:</a:t>
            </a:r>
          </a:p>
          <a:p>
            <a:pPr marL="1549162" lvl="2" indent="-516387" algn="just">
              <a:lnSpc>
                <a:spcPts val="5022"/>
              </a:lnSpc>
              <a:buFont typeface="Arial"/>
              <a:buChar char="⚬"/>
            </a:pPr>
            <a:r>
              <a:rPr lang="en-US" sz="3587">
                <a:solidFill>
                  <a:srgbClr val="000000"/>
                </a:solidFill>
                <a:latin typeface="Canva Sans Bold"/>
              </a:rPr>
              <a:t>standard scalar : </a:t>
            </a:r>
            <a:r>
              <a:rPr lang="en-US" sz="3587">
                <a:solidFill>
                  <a:srgbClr val="000000"/>
                </a:solidFill>
                <a:latin typeface="Canva Sans"/>
              </a:rPr>
              <a:t>standardise the data to a range in mean is equal to 0 and standard deviation is 1.</a:t>
            </a:r>
          </a:p>
          <a:p>
            <a:pPr marL="1549162" lvl="2" indent="-516387" algn="just">
              <a:lnSpc>
                <a:spcPts val="5022"/>
              </a:lnSpc>
              <a:buFont typeface="Arial"/>
              <a:buChar char="⚬"/>
            </a:pPr>
            <a:r>
              <a:rPr lang="en-US" sz="3587">
                <a:solidFill>
                  <a:srgbClr val="000000"/>
                </a:solidFill>
                <a:latin typeface="Canva Sans Bold"/>
              </a:rPr>
              <a:t>minmax scalar : </a:t>
            </a:r>
            <a:r>
              <a:rPr lang="en-US" sz="3587">
                <a:solidFill>
                  <a:srgbClr val="000000"/>
                </a:solidFill>
                <a:latin typeface="Canva Sans"/>
              </a:rPr>
              <a:t>normalize the data and brings value b/w O and 1.</a:t>
            </a:r>
          </a:p>
          <a:p>
            <a:pPr marL="1549162" lvl="2" indent="-516387" algn="just">
              <a:lnSpc>
                <a:spcPts val="5022"/>
              </a:lnSpc>
              <a:buFont typeface="Arial"/>
              <a:buChar char="⚬"/>
            </a:pPr>
            <a:r>
              <a:rPr lang="en-US" sz="3587">
                <a:solidFill>
                  <a:srgbClr val="000000"/>
                </a:solidFill>
                <a:latin typeface="Canva Sans Bold"/>
              </a:rPr>
              <a:t>robust scalar : </a:t>
            </a:r>
            <a:r>
              <a:rPr lang="en-US" sz="3587">
                <a:solidFill>
                  <a:srgbClr val="000000"/>
                </a:solidFill>
                <a:latin typeface="Canva Sans"/>
              </a:rPr>
              <a:t>standardize the data but it is more robust to outlines , because it only scales data according to inequartile range IQR</a:t>
            </a:r>
          </a:p>
          <a:p>
            <a:pPr algn="just">
              <a:lnSpc>
                <a:spcPts val="5022"/>
              </a:lnSpc>
            </a:pPr>
            <a:endParaRPr lang="en-US" sz="3587">
              <a:solidFill>
                <a:srgbClr val="000000"/>
              </a:solidFill>
              <a:latin typeface="Canva Sans"/>
            </a:endParaRPr>
          </a:p>
          <a:p>
            <a:pPr algn="just">
              <a:lnSpc>
                <a:spcPts val="5022"/>
              </a:lnSpc>
            </a:pPr>
            <a:endParaRPr lang="en-US" sz="3587">
              <a:solidFill>
                <a:srgbClr val="000000"/>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3">
            <a:off x="13966756" y="-10745994"/>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260093" y="4434807"/>
            <a:ext cx="2932415" cy="2351362"/>
            <a:chOff x="0" y="0"/>
            <a:chExt cx="1075555" cy="862436"/>
          </a:xfrm>
        </p:grpSpPr>
        <p:sp>
          <p:nvSpPr>
            <p:cNvPr id="4" name="Freeform 4"/>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 name="TextBox 5"/>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260093" y="6895603"/>
            <a:ext cx="2932415" cy="847111"/>
            <a:chOff x="0" y="0"/>
            <a:chExt cx="1075555" cy="310705"/>
          </a:xfrm>
        </p:grpSpPr>
        <p:sp>
          <p:nvSpPr>
            <p:cNvPr id="7" name="Freeform 7"/>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8" name="TextBox 8"/>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9070732" y="5281918"/>
            <a:ext cx="2932415" cy="2351362"/>
            <a:chOff x="0" y="0"/>
            <a:chExt cx="1075555" cy="862436"/>
          </a:xfrm>
        </p:grpSpPr>
        <p:sp>
          <p:nvSpPr>
            <p:cNvPr id="10" name="Freeform 10"/>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1" name="TextBox 11"/>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9070732" y="7742714"/>
            <a:ext cx="2932415" cy="847111"/>
            <a:chOff x="0" y="0"/>
            <a:chExt cx="1075555" cy="310705"/>
          </a:xfrm>
        </p:grpSpPr>
        <p:sp>
          <p:nvSpPr>
            <p:cNvPr id="13" name="Freeform 13"/>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4" name="TextBox 14"/>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3046312" y="3696538"/>
            <a:ext cx="2932415" cy="2351362"/>
            <a:chOff x="0" y="0"/>
            <a:chExt cx="1075555" cy="862436"/>
          </a:xfrm>
        </p:grpSpPr>
        <p:sp>
          <p:nvSpPr>
            <p:cNvPr id="16" name="Freeform 16"/>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7" name="TextBox 17"/>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046312" y="6157334"/>
            <a:ext cx="2932415" cy="847111"/>
            <a:chOff x="0" y="0"/>
            <a:chExt cx="1075555" cy="310705"/>
          </a:xfrm>
        </p:grpSpPr>
        <p:sp>
          <p:nvSpPr>
            <p:cNvPr id="19" name="Freeform 19"/>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20" name="TextBox 20"/>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88307" y="643648"/>
            <a:ext cx="18099693" cy="8885403"/>
          </a:xfrm>
          <a:prstGeom prst="rect">
            <a:avLst/>
          </a:prstGeom>
        </p:spPr>
        <p:txBody>
          <a:bodyPr lIns="0" tIns="0" rIns="0" bIns="0" rtlCol="0" anchor="t">
            <a:spAutoFit/>
          </a:bodyPr>
          <a:lstStyle/>
          <a:p>
            <a:pPr algn="ctr">
              <a:lnSpc>
                <a:spcPts val="7830"/>
              </a:lnSpc>
            </a:pPr>
            <a:r>
              <a:rPr lang="en-US" sz="5592">
                <a:solidFill>
                  <a:srgbClr val="231F20"/>
                </a:solidFill>
                <a:latin typeface="Canva Sans Bold"/>
              </a:rPr>
              <a:t>Model Evaluation &amp; Final Model Selection</a:t>
            </a:r>
          </a:p>
          <a:p>
            <a:pPr algn="ctr">
              <a:lnSpc>
                <a:spcPts val="2826"/>
              </a:lnSpc>
            </a:pPr>
            <a:endParaRPr lang="en-US" sz="5592">
              <a:solidFill>
                <a:srgbClr val="231F20"/>
              </a:solidFill>
              <a:latin typeface="Canva Sans Bold"/>
            </a:endParaRPr>
          </a:p>
          <a:p>
            <a:pPr>
              <a:lnSpc>
                <a:spcPts val="3666"/>
              </a:lnSpc>
            </a:pPr>
            <a:endParaRPr lang="en-US" sz="5592">
              <a:solidFill>
                <a:srgbClr val="231F20"/>
              </a:solidFill>
              <a:latin typeface="Canva Sans Bold"/>
            </a:endParaRPr>
          </a:p>
          <a:p>
            <a:pPr>
              <a:lnSpc>
                <a:spcPts val="3666"/>
              </a:lnSpc>
            </a:pPr>
            <a:r>
              <a:rPr lang="en-US" sz="2618">
                <a:solidFill>
                  <a:srgbClr val="231F20"/>
                </a:solidFill>
                <a:latin typeface="Canva Sans Bold"/>
              </a:rPr>
              <a:t>Model Evaluation:</a:t>
            </a:r>
          </a:p>
          <a:p>
            <a:pPr>
              <a:lnSpc>
                <a:spcPts val="2826"/>
              </a:lnSpc>
            </a:pPr>
            <a:endParaRPr lang="en-US" sz="2618">
              <a:solidFill>
                <a:srgbClr val="231F20"/>
              </a:solidFill>
              <a:latin typeface="Canva Sans Bold"/>
            </a:endParaRPr>
          </a:p>
          <a:p>
            <a:pPr marL="435888" lvl="1" indent="-217944">
              <a:lnSpc>
                <a:spcPts val="2826"/>
              </a:lnSpc>
              <a:buFont typeface="Arial"/>
              <a:buChar char="•"/>
            </a:pPr>
            <a:r>
              <a:rPr lang="en-US" sz="2018">
                <a:solidFill>
                  <a:srgbClr val="231F20"/>
                </a:solidFill>
                <a:latin typeface="Canva Sans Bold"/>
              </a:rPr>
              <a:t>Models are evaluated using various performance metrics, including accuracy, precision, recall, and x1 score, on both training and test datasets.</a:t>
            </a:r>
          </a:p>
          <a:p>
            <a:pPr>
              <a:lnSpc>
                <a:spcPts val="2826"/>
              </a:lnSpc>
            </a:pPr>
            <a:r>
              <a:rPr lang="en-US" sz="2018">
                <a:solidFill>
                  <a:srgbClr val="231F20"/>
                </a:solidFill>
                <a:latin typeface="Canva Sans Bold"/>
              </a:rPr>
              <a:t>            The confusion matrix is visualized to understand the model's predictive behavior and identify areas for improvement.</a:t>
            </a:r>
          </a:p>
          <a:p>
            <a:pPr>
              <a:lnSpc>
                <a:spcPts val="2826"/>
              </a:lnSpc>
            </a:pPr>
            <a:endParaRPr lang="en-US" sz="2018">
              <a:solidFill>
                <a:srgbClr val="231F20"/>
              </a:solidFill>
              <a:latin typeface="Canva Sans Bold"/>
            </a:endParaRPr>
          </a:p>
          <a:p>
            <a:pPr>
              <a:lnSpc>
                <a:spcPts val="3666"/>
              </a:lnSpc>
            </a:pPr>
            <a:r>
              <a:rPr lang="en-US" sz="2618">
                <a:solidFill>
                  <a:srgbClr val="231F20"/>
                </a:solidFill>
                <a:latin typeface="Canva Sans Bold"/>
              </a:rPr>
              <a:t>Final Model Selection:</a:t>
            </a:r>
          </a:p>
          <a:p>
            <a:pPr>
              <a:lnSpc>
                <a:spcPts val="2826"/>
              </a:lnSpc>
            </a:pPr>
            <a:endParaRPr lang="en-US" sz="2618">
              <a:solidFill>
                <a:srgbClr val="231F20"/>
              </a:solidFill>
              <a:latin typeface="Canva Sans Bold"/>
            </a:endParaRPr>
          </a:p>
          <a:p>
            <a:pPr marL="435888" lvl="1" indent="-217944">
              <a:lnSpc>
                <a:spcPts val="2826"/>
              </a:lnSpc>
              <a:buFont typeface="Arial"/>
              <a:buChar char="•"/>
            </a:pPr>
            <a:r>
              <a:rPr lang="en-US" sz="2018">
                <a:solidFill>
                  <a:srgbClr val="231F20"/>
                </a:solidFill>
                <a:latin typeface="Canva Sans Bold"/>
              </a:rPr>
              <a:t>The RandomForestClassifier - STANDARD SCALAR is selected as the final model for ENERGY predection, based on its superior performance across multiple metrics and robustness to overfitting.</a:t>
            </a:r>
          </a:p>
          <a:p>
            <a:pPr>
              <a:lnSpc>
                <a:spcPts val="2826"/>
              </a:lnSpc>
            </a:pPr>
            <a:endParaRPr lang="en-US" sz="2018">
              <a:solidFill>
                <a:srgbClr val="231F20"/>
              </a:solidFill>
              <a:latin typeface="Canva Sans Bold"/>
            </a:endParaRPr>
          </a:p>
          <a:p>
            <a:pPr>
              <a:lnSpc>
                <a:spcPts val="4086"/>
              </a:lnSpc>
            </a:pPr>
            <a:r>
              <a:rPr lang="en-US" sz="2918">
                <a:solidFill>
                  <a:srgbClr val="231F20"/>
                </a:solidFill>
                <a:latin typeface="Canva Sans Bold"/>
              </a:rPr>
              <a:t>Justification:</a:t>
            </a:r>
          </a:p>
          <a:p>
            <a:pPr marL="435888" lvl="1" indent="-217944">
              <a:lnSpc>
                <a:spcPts val="2826"/>
              </a:lnSpc>
              <a:buFont typeface="Arial"/>
              <a:buChar char="•"/>
            </a:pPr>
            <a:r>
              <a:rPr lang="en-US" sz="2018">
                <a:solidFill>
                  <a:srgbClr val="231F20"/>
                </a:solidFill>
                <a:latin typeface="Canva Sans Bold"/>
              </a:rPr>
              <a:t>RandomForestClassifier outperforms other models in terms of accuracy, precision, recall, and x1 score, demonstrating its efficacy in accurately classifying phishing websites and minimizing false positives.</a:t>
            </a:r>
          </a:p>
          <a:p>
            <a:pPr>
              <a:lnSpc>
                <a:spcPts val="2826"/>
              </a:lnSpc>
            </a:pPr>
            <a:endParaRPr lang="en-US" sz="2018">
              <a:solidFill>
                <a:srgbClr val="231F20"/>
              </a:solidFill>
              <a:latin typeface="Canva Sans Bold"/>
            </a:endParaRPr>
          </a:p>
          <a:p>
            <a:pPr marL="435888" lvl="1" indent="-217944">
              <a:lnSpc>
                <a:spcPts val="2826"/>
              </a:lnSpc>
              <a:buFont typeface="Arial"/>
              <a:buChar char="•"/>
            </a:pPr>
            <a:r>
              <a:rPr lang="en-US" sz="2018">
                <a:solidFill>
                  <a:srgbClr val="231F20"/>
                </a:solidFill>
                <a:latin typeface="Canva Sans Bold"/>
              </a:rPr>
              <a:t>Random forests or random decision forests are an ensemble learning technique for classification and different assignments that works by developing a huge number of decision trees at training time and yielding the class that is the method of the classes.</a:t>
            </a:r>
          </a:p>
          <a:p>
            <a:pPr algn="ctr">
              <a:lnSpc>
                <a:spcPts val="2826"/>
              </a:lnSpc>
            </a:pPr>
            <a:endParaRPr lang="en-US" sz="2018">
              <a:solidFill>
                <a:srgbClr val="231F20"/>
              </a:solidFill>
              <a:latin typeface="Canva Sans Bold"/>
            </a:endParaRPr>
          </a:p>
          <a:p>
            <a:pPr algn="ctr">
              <a:lnSpc>
                <a:spcPts val="2826"/>
              </a:lnSpc>
            </a:pPr>
            <a:endParaRPr lang="en-US" sz="2018">
              <a:solidFill>
                <a:srgbClr val="231F20"/>
              </a:solidFill>
              <a:latin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1183" y="178753"/>
            <a:ext cx="5490926" cy="1197700"/>
          </a:xfrm>
          <a:prstGeom prst="rect">
            <a:avLst/>
          </a:prstGeom>
        </p:spPr>
        <p:txBody>
          <a:bodyPr lIns="0" tIns="0" rIns="0" bIns="0" rtlCol="0" anchor="t">
            <a:spAutoFit/>
          </a:bodyPr>
          <a:lstStyle/>
          <a:p>
            <a:pPr algn="ctr">
              <a:lnSpc>
                <a:spcPts val="10815"/>
              </a:lnSpc>
            </a:pPr>
            <a:r>
              <a:rPr lang="en-US" sz="4800" dirty="0">
                <a:solidFill>
                  <a:srgbClr val="000000"/>
                </a:solidFill>
                <a:latin typeface="Canva Sans Bold"/>
              </a:rPr>
              <a:t>Grid search</a:t>
            </a:r>
          </a:p>
        </p:txBody>
      </p:sp>
      <p:sp>
        <p:nvSpPr>
          <p:cNvPr id="3" name="TextBox 3"/>
          <p:cNvSpPr txBox="1"/>
          <p:nvPr/>
        </p:nvSpPr>
        <p:spPr>
          <a:xfrm>
            <a:off x="251183" y="1722574"/>
            <a:ext cx="17775952" cy="8291393"/>
          </a:xfrm>
          <a:prstGeom prst="rect">
            <a:avLst/>
          </a:prstGeom>
        </p:spPr>
        <p:txBody>
          <a:bodyPr lIns="0" tIns="0" rIns="0" bIns="0" rtlCol="0" anchor="t">
            <a:spAutoFit/>
          </a:bodyPr>
          <a:lstStyle/>
          <a:p>
            <a:pPr>
              <a:lnSpc>
                <a:spcPts val="3772"/>
              </a:lnSpc>
            </a:pPr>
            <a:r>
              <a:rPr lang="en-US" sz="2694" dirty="0">
                <a:solidFill>
                  <a:srgbClr val="000000"/>
                </a:solidFill>
                <a:latin typeface="Canva Sans Bold"/>
              </a:rPr>
              <a:t>Grid search is a systematic method used to optimize hyperparameters for machine learning models, and it was a key technique in your energy prediction project. Here’s an overview of how grid search was utilized:</a:t>
            </a:r>
          </a:p>
          <a:p>
            <a:pPr marL="581721" lvl="1" indent="-290861">
              <a:lnSpc>
                <a:spcPts val="3772"/>
              </a:lnSpc>
              <a:buAutoNum type="arabicPeriod"/>
            </a:pPr>
            <a:r>
              <a:rPr lang="en-US" sz="2694" dirty="0">
                <a:solidFill>
                  <a:srgbClr val="000000"/>
                </a:solidFill>
                <a:latin typeface="Canva Sans Bold"/>
              </a:rPr>
              <a:t>Hyperparameter Definition:</a:t>
            </a:r>
          </a:p>
          <a:p>
            <a:pPr marL="987304" lvl="2" indent="-329101">
              <a:lnSpc>
                <a:spcPts val="3201"/>
              </a:lnSpc>
              <a:buFont typeface="Arial"/>
              <a:buChar char="⚬"/>
            </a:pPr>
            <a:r>
              <a:rPr lang="en-US" sz="2286" dirty="0">
                <a:solidFill>
                  <a:srgbClr val="000000"/>
                </a:solidFill>
                <a:latin typeface="Canva Sans"/>
              </a:rPr>
              <a:t>Hyperparameters are parameters whose values are set before the learning process begins. For the project, hyperparameters such as the learning rate and regularization strength were crucial.</a:t>
            </a:r>
          </a:p>
          <a:p>
            <a:pPr marL="581721" lvl="1" indent="-290861">
              <a:lnSpc>
                <a:spcPts val="3772"/>
              </a:lnSpc>
              <a:buAutoNum type="arabicPeriod"/>
            </a:pPr>
            <a:r>
              <a:rPr lang="en-US" sz="2694" dirty="0">
                <a:solidFill>
                  <a:srgbClr val="000000"/>
                </a:solidFill>
                <a:latin typeface="Canva Sans Bold"/>
              </a:rPr>
              <a:t>Grid Search Process:</a:t>
            </a:r>
          </a:p>
          <a:p>
            <a:pPr marL="1031338" lvl="2" indent="-343779">
              <a:lnSpc>
                <a:spcPts val="3343"/>
              </a:lnSpc>
              <a:buFont typeface="Arial"/>
              <a:buChar char="⚬"/>
            </a:pPr>
            <a:r>
              <a:rPr lang="en-US" sz="2388" dirty="0">
                <a:solidFill>
                  <a:srgbClr val="000000"/>
                </a:solidFill>
                <a:latin typeface="Canva Sans"/>
              </a:rPr>
              <a:t>A grid of potential hyperparameter values was defined. For instance, learning rates might range from 0.001 to 0.1, while regularization strengths could vary from 0.01 to 1.0.</a:t>
            </a:r>
          </a:p>
          <a:p>
            <a:pPr marL="1031338" lvl="2" indent="-343779">
              <a:lnSpc>
                <a:spcPts val="3343"/>
              </a:lnSpc>
              <a:buFont typeface="Arial"/>
              <a:buChar char="⚬"/>
            </a:pPr>
            <a:r>
              <a:rPr lang="en-US" sz="2388" dirty="0">
                <a:solidFill>
                  <a:srgbClr val="000000"/>
                </a:solidFill>
                <a:latin typeface="Canva Sans"/>
              </a:rPr>
              <a:t>The model was trained using each combination of hyperparameters within this grid.</a:t>
            </a:r>
          </a:p>
          <a:p>
            <a:pPr marL="581721" lvl="1" indent="-290861">
              <a:lnSpc>
                <a:spcPts val="3772"/>
              </a:lnSpc>
              <a:buAutoNum type="arabicPeriod"/>
            </a:pPr>
            <a:r>
              <a:rPr lang="en-US" sz="2694" dirty="0">
                <a:solidFill>
                  <a:srgbClr val="000000"/>
                </a:solidFill>
                <a:latin typeface="Canva Sans Bold"/>
              </a:rPr>
              <a:t>Performance Evaluation:</a:t>
            </a:r>
          </a:p>
          <a:p>
            <a:pPr marL="1075373" lvl="2" indent="-358458">
              <a:lnSpc>
                <a:spcPts val="3486"/>
              </a:lnSpc>
              <a:buFont typeface="Arial"/>
              <a:buChar char="⚬"/>
            </a:pPr>
            <a:r>
              <a:rPr lang="en-US" sz="2490" dirty="0">
                <a:solidFill>
                  <a:srgbClr val="000000"/>
                </a:solidFill>
                <a:latin typeface="Canva Sans"/>
              </a:rPr>
              <a:t>The model’s performance for each hyperparameter combination was evaluated using metrics like accuracy or mean squared error, often employing cross-validation techniques for a more robust assessment.</a:t>
            </a:r>
          </a:p>
          <a:p>
            <a:pPr marL="581721" lvl="1" indent="-290861">
              <a:lnSpc>
                <a:spcPts val="3772"/>
              </a:lnSpc>
              <a:buAutoNum type="arabicPeriod"/>
            </a:pPr>
            <a:r>
              <a:rPr lang="en-US" sz="2694" dirty="0">
                <a:solidFill>
                  <a:srgbClr val="000000"/>
                </a:solidFill>
                <a:latin typeface="Canva Sans Bold"/>
              </a:rPr>
              <a:t>Optimal Hyperparameters Selection:</a:t>
            </a:r>
          </a:p>
          <a:p>
            <a:pPr marL="1075373" lvl="2" indent="-358458">
              <a:lnSpc>
                <a:spcPts val="3486"/>
              </a:lnSpc>
              <a:buFont typeface="Arial"/>
              <a:buChar char="⚬"/>
            </a:pPr>
            <a:r>
              <a:rPr lang="en-US" sz="2490" dirty="0">
                <a:solidFill>
                  <a:srgbClr val="000000"/>
                </a:solidFill>
                <a:latin typeface="Canva Sans"/>
              </a:rPr>
              <a:t>The combination of hyperparameters that resulted in the best performance was selected as the optimal set for the model.</a:t>
            </a:r>
          </a:p>
          <a:p>
            <a:pPr>
              <a:lnSpc>
                <a:spcPts val="3486"/>
              </a:lnSpc>
            </a:pPr>
            <a:endParaRPr lang="en-US" sz="2490" dirty="0">
              <a:solidFill>
                <a:srgbClr val="000000"/>
              </a:solidFill>
              <a:latin typeface="Canva Sans"/>
            </a:endParaRPr>
          </a:p>
          <a:p>
            <a:pPr marL="581721" lvl="1" indent="-290861">
              <a:lnSpc>
                <a:spcPts val="3772"/>
              </a:lnSpc>
              <a:buFont typeface="Arial"/>
              <a:buChar char="•"/>
            </a:pPr>
            <a:r>
              <a:rPr lang="en-US" sz="2694" dirty="0">
                <a:solidFill>
                  <a:srgbClr val="000000"/>
                </a:solidFill>
                <a:latin typeface="Canva Sans Bold"/>
              </a:rPr>
              <a:t>In that we took </a:t>
            </a:r>
            <a:r>
              <a:rPr lang="en-US" sz="2694" dirty="0" err="1">
                <a:solidFill>
                  <a:srgbClr val="000000"/>
                </a:solidFill>
                <a:latin typeface="Canva Sans Bold"/>
              </a:rPr>
              <a:t>heperparameters</a:t>
            </a:r>
            <a:r>
              <a:rPr lang="en-US" sz="2694" dirty="0">
                <a:solidFill>
                  <a:srgbClr val="000000"/>
                </a:solidFill>
                <a:latin typeface="Canva Sans Bold"/>
              </a:rPr>
              <a:t> as  (EPSILON - 0.03, C-30 , GAMMA-5 ) for our energy prediction</a:t>
            </a:r>
          </a:p>
          <a:p>
            <a:pPr>
              <a:lnSpc>
                <a:spcPts val="3772"/>
              </a:lnSpc>
            </a:pPr>
            <a:endParaRPr lang="en-US" sz="2694" dirty="0">
              <a:solidFill>
                <a:srgbClr val="000000"/>
              </a:solidFill>
              <a:latin typeface="Canva Sans Bold"/>
            </a:endParaRPr>
          </a:p>
          <a:p>
            <a:pPr algn="ctr">
              <a:lnSpc>
                <a:spcPts val="1916"/>
              </a:lnSpc>
            </a:pPr>
            <a:endParaRPr lang="en-US" sz="2694" dirty="0">
              <a:solidFill>
                <a:srgbClr val="000000"/>
              </a:solidFill>
              <a:latin typeface="Canva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5315" y="2120677"/>
            <a:ext cx="16403985" cy="7671035"/>
          </a:xfrm>
          <a:custGeom>
            <a:avLst/>
            <a:gdLst/>
            <a:ahLst/>
            <a:cxnLst/>
            <a:rect l="l" t="t" r="r" b="b"/>
            <a:pathLst>
              <a:path w="16403985" h="7671035">
                <a:moveTo>
                  <a:pt x="0" y="0"/>
                </a:moveTo>
                <a:lnTo>
                  <a:pt x="16403985" y="0"/>
                </a:lnTo>
                <a:lnTo>
                  <a:pt x="16403985" y="7671035"/>
                </a:lnTo>
                <a:lnTo>
                  <a:pt x="0" y="7671035"/>
                </a:lnTo>
                <a:lnTo>
                  <a:pt x="0" y="0"/>
                </a:lnTo>
                <a:close/>
              </a:path>
            </a:pathLst>
          </a:custGeom>
          <a:blipFill>
            <a:blip r:embed="rId2"/>
            <a:stretch>
              <a:fillRect t="-1511" b="-1511"/>
            </a:stretch>
          </a:blipFill>
        </p:spPr>
      </p:sp>
      <p:sp>
        <p:nvSpPr>
          <p:cNvPr id="3" name="TextBox 3"/>
          <p:cNvSpPr txBox="1"/>
          <p:nvPr/>
        </p:nvSpPr>
        <p:spPr>
          <a:xfrm>
            <a:off x="563127" y="369164"/>
            <a:ext cx="8146614" cy="880097"/>
          </a:xfrm>
          <a:prstGeom prst="rect">
            <a:avLst/>
          </a:prstGeom>
        </p:spPr>
        <p:txBody>
          <a:bodyPr lIns="0" tIns="0" rIns="0" bIns="0" rtlCol="0" anchor="t">
            <a:spAutoFit/>
          </a:bodyPr>
          <a:lstStyle/>
          <a:p>
            <a:pPr algn="ctr">
              <a:lnSpc>
                <a:spcPts val="7140"/>
              </a:lnSpc>
            </a:pPr>
            <a:r>
              <a:rPr lang="en-US" sz="5100">
                <a:solidFill>
                  <a:srgbClr val="000000"/>
                </a:solidFill>
                <a:latin typeface="Canva Sans Bold"/>
              </a:rPr>
              <a:t>visualizations of accuracy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79368"/>
            <a:ext cx="16161357" cy="7106736"/>
          </a:xfrm>
          <a:custGeom>
            <a:avLst/>
            <a:gdLst/>
            <a:ahLst/>
            <a:cxnLst/>
            <a:rect l="l" t="t" r="r" b="b"/>
            <a:pathLst>
              <a:path w="16161357" h="7106736">
                <a:moveTo>
                  <a:pt x="0" y="0"/>
                </a:moveTo>
                <a:lnTo>
                  <a:pt x="16161357" y="0"/>
                </a:lnTo>
                <a:lnTo>
                  <a:pt x="16161357" y="7106736"/>
                </a:lnTo>
                <a:lnTo>
                  <a:pt x="0" y="7106736"/>
                </a:lnTo>
                <a:lnTo>
                  <a:pt x="0" y="0"/>
                </a:lnTo>
                <a:close/>
              </a:path>
            </a:pathLst>
          </a:custGeom>
          <a:blipFill>
            <a:blip r:embed="rId2"/>
            <a:stretch>
              <a:fillRect/>
            </a:stretch>
          </a:blipFill>
        </p:spPr>
      </p:sp>
      <p:sp>
        <p:nvSpPr>
          <p:cNvPr id="3" name="TextBox 3"/>
          <p:cNvSpPr txBox="1"/>
          <p:nvPr/>
        </p:nvSpPr>
        <p:spPr>
          <a:xfrm>
            <a:off x="-2139985" y="537527"/>
            <a:ext cx="1616135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Comparing with different kernals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8649" y="2039580"/>
            <a:ext cx="16759508" cy="8088880"/>
          </a:xfrm>
          <a:custGeom>
            <a:avLst/>
            <a:gdLst/>
            <a:ahLst/>
            <a:cxnLst/>
            <a:rect l="l" t="t" r="r" b="b"/>
            <a:pathLst>
              <a:path w="16759508" h="8088880">
                <a:moveTo>
                  <a:pt x="0" y="0"/>
                </a:moveTo>
                <a:lnTo>
                  <a:pt x="16759508" y="0"/>
                </a:lnTo>
                <a:lnTo>
                  <a:pt x="16759508" y="8088880"/>
                </a:lnTo>
                <a:lnTo>
                  <a:pt x="0" y="8088880"/>
                </a:lnTo>
                <a:lnTo>
                  <a:pt x="0" y="0"/>
                </a:lnTo>
                <a:close/>
              </a:path>
            </a:pathLst>
          </a:custGeom>
          <a:blipFill>
            <a:blip r:embed="rId2"/>
            <a:stretch>
              <a:fillRect l="-1711" r="-1711"/>
            </a:stretch>
          </a:blipFill>
        </p:spPr>
      </p:sp>
      <p:sp>
        <p:nvSpPr>
          <p:cNvPr id="3" name="TextBox 3"/>
          <p:cNvSpPr txBox="1"/>
          <p:nvPr/>
        </p:nvSpPr>
        <p:spPr>
          <a:xfrm>
            <a:off x="808649" y="537527"/>
            <a:ext cx="368355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x4 - scoring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8562" y="2524467"/>
            <a:ext cx="17601434" cy="7326075"/>
          </a:xfrm>
          <a:custGeom>
            <a:avLst/>
            <a:gdLst/>
            <a:ahLst/>
            <a:cxnLst/>
            <a:rect l="l" t="t" r="r" b="b"/>
            <a:pathLst>
              <a:path w="17601434" h="7326075">
                <a:moveTo>
                  <a:pt x="0" y="0"/>
                </a:moveTo>
                <a:lnTo>
                  <a:pt x="17601434" y="0"/>
                </a:lnTo>
                <a:lnTo>
                  <a:pt x="17601434" y="7326075"/>
                </a:lnTo>
                <a:lnTo>
                  <a:pt x="0" y="7326075"/>
                </a:lnTo>
                <a:lnTo>
                  <a:pt x="0" y="0"/>
                </a:lnTo>
                <a:close/>
              </a:path>
            </a:pathLst>
          </a:custGeom>
          <a:blipFill>
            <a:blip r:embed="rId2"/>
            <a:stretch>
              <a:fillRect/>
            </a:stretch>
          </a:blipFill>
        </p:spPr>
      </p:sp>
      <p:sp>
        <p:nvSpPr>
          <p:cNvPr id="3" name="TextBox 3"/>
          <p:cNvSpPr txBox="1"/>
          <p:nvPr/>
        </p:nvSpPr>
        <p:spPr>
          <a:xfrm>
            <a:off x="730333" y="747258"/>
            <a:ext cx="928497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visualizing energy prediction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9" name="TextBox 9"/>
          <p:cNvSpPr txBox="1"/>
          <p:nvPr/>
        </p:nvSpPr>
        <p:spPr>
          <a:xfrm>
            <a:off x="2816452" y="5923704"/>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About Us</a:t>
            </a:r>
          </a:p>
        </p:txBody>
      </p:sp>
      <p:sp>
        <p:nvSpPr>
          <p:cNvPr id="10" name="TextBox 10"/>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6092698" y="5967536"/>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Abstract</a:t>
            </a:r>
          </a:p>
        </p:txBody>
      </p:sp>
      <p:sp>
        <p:nvSpPr>
          <p:cNvPr id="12" name="TextBox 12"/>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368943" y="5923704"/>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introduction &amp; summary</a:t>
            </a:r>
          </a:p>
        </p:txBody>
      </p:sp>
      <p:sp>
        <p:nvSpPr>
          <p:cNvPr id="14" name="TextBox 14"/>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3083914" y="5874336"/>
            <a:ext cx="3278973"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Existing works &amp; literature survey</a:t>
            </a:r>
          </a:p>
        </p:txBody>
      </p:sp>
      <p:sp>
        <p:nvSpPr>
          <p:cNvPr id="16" name="TextBox 16"/>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7" name="TextBox 17"/>
          <p:cNvSpPr txBox="1"/>
          <p:nvPr/>
        </p:nvSpPr>
        <p:spPr>
          <a:xfrm>
            <a:off x="2825402" y="8028765"/>
            <a:ext cx="2743420" cy="12948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Dataset Collection &amp; overview</a:t>
            </a:r>
          </a:p>
        </p:txBody>
      </p:sp>
      <p:sp>
        <p:nvSpPr>
          <p:cNvPr id="18" name="TextBox 18"/>
          <p:cNvSpPr txBox="1"/>
          <p:nvPr/>
        </p:nvSpPr>
        <p:spPr>
          <a:xfrm>
            <a:off x="6553198"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19" name="TextBox 19"/>
          <p:cNvSpPr txBox="1"/>
          <p:nvPr/>
        </p:nvSpPr>
        <p:spPr>
          <a:xfrm>
            <a:off x="6101648" y="8072597"/>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Methodology </a:t>
            </a:r>
          </a:p>
        </p:txBody>
      </p:sp>
      <p:sp>
        <p:nvSpPr>
          <p:cNvPr id="20" name="TextBox 20"/>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1" name="TextBox 21"/>
          <p:cNvSpPr txBox="1"/>
          <p:nvPr/>
        </p:nvSpPr>
        <p:spPr>
          <a:xfrm>
            <a:off x="9377894" y="8028765"/>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Web development</a:t>
            </a:r>
          </a:p>
        </p:txBody>
      </p:sp>
      <p:sp>
        <p:nvSpPr>
          <p:cNvPr id="22" name="TextBox 22"/>
          <p:cNvSpPr txBox="1"/>
          <p:nvPr/>
        </p:nvSpPr>
        <p:spPr>
          <a:xfrm>
            <a:off x="13103276"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23" name="TextBox 23"/>
          <p:cNvSpPr txBox="1"/>
          <p:nvPr/>
        </p:nvSpPr>
        <p:spPr>
          <a:xfrm>
            <a:off x="12651726" y="8072597"/>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Visualization &amp; 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36083" y="1480915"/>
            <a:ext cx="11619475" cy="8595259"/>
          </a:xfrm>
          <a:custGeom>
            <a:avLst/>
            <a:gdLst/>
            <a:ahLst/>
            <a:cxnLst/>
            <a:rect l="l" t="t" r="r" b="b"/>
            <a:pathLst>
              <a:path w="11619475" h="8595259">
                <a:moveTo>
                  <a:pt x="0" y="0"/>
                </a:moveTo>
                <a:lnTo>
                  <a:pt x="11619475" y="0"/>
                </a:lnTo>
                <a:lnTo>
                  <a:pt x="11619475" y="8595258"/>
                </a:lnTo>
                <a:lnTo>
                  <a:pt x="0" y="8595258"/>
                </a:lnTo>
                <a:lnTo>
                  <a:pt x="0" y="0"/>
                </a:lnTo>
                <a:close/>
              </a:path>
            </a:pathLst>
          </a:custGeom>
          <a:blipFill>
            <a:blip r:embed="rId2"/>
            <a:stretch>
              <a:fillRect t="-944" r="-1793" b="-944"/>
            </a:stretch>
          </a:blipFill>
        </p:spPr>
      </p:sp>
      <p:sp>
        <p:nvSpPr>
          <p:cNvPr id="3" name="TextBox 3"/>
          <p:cNvSpPr txBox="1"/>
          <p:nvPr/>
        </p:nvSpPr>
        <p:spPr>
          <a:xfrm>
            <a:off x="283202" y="345593"/>
            <a:ext cx="7635359" cy="847796"/>
          </a:xfrm>
          <a:prstGeom prst="rect">
            <a:avLst/>
          </a:prstGeom>
        </p:spPr>
        <p:txBody>
          <a:bodyPr lIns="0" tIns="0" rIns="0" bIns="0" rtlCol="0" anchor="t">
            <a:spAutoFit/>
          </a:bodyPr>
          <a:lstStyle/>
          <a:p>
            <a:pPr algn="ctr">
              <a:lnSpc>
                <a:spcPts val="7279"/>
              </a:lnSpc>
            </a:pPr>
            <a:r>
              <a:rPr lang="en-US" sz="4400" dirty="0">
                <a:solidFill>
                  <a:srgbClr val="000000"/>
                </a:solidFill>
                <a:latin typeface="Canva Sans Bold"/>
              </a:rPr>
              <a:t>Grid search - prediction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0678" y="1960990"/>
            <a:ext cx="8383322" cy="2610964"/>
          </a:xfrm>
          <a:custGeom>
            <a:avLst/>
            <a:gdLst/>
            <a:ahLst/>
            <a:cxnLst/>
            <a:rect l="l" t="t" r="r" b="b"/>
            <a:pathLst>
              <a:path w="8383322" h="2610964">
                <a:moveTo>
                  <a:pt x="0" y="0"/>
                </a:moveTo>
                <a:lnTo>
                  <a:pt x="8383322" y="0"/>
                </a:lnTo>
                <a:lnTo>
                  <a:pt x="8383322" y="2610964"/>
                </a:lnTo>
                <a:lnTo>
                  <a:pt x="0" y="2610964"/>
                </a:lnTo>
                <a:lnTo>
                  <a:pt x="0" y="0"/>
                </a:lnTo>
                <a:close/>
              </a:path>
            </a:pathLst>
          </a:custGeom>
          <a:blipFill>
            <a:blip r:embed="rId2"/>
            <a:stretch>
              <a:fillRect l="-1276" t="-998" r="-1276"/>
            </a:stretch>
          </a:blipFill>
        </p:spPr>
      </p:sp>
      <p:sp>
        <p:nvSpPr>
          <p:cNvPr id="3" name="Freeform 3"/>
          <p:cNvSpPr/>
          <p:nvPr/>
        </p:nvSpPr>
        <p:spPr>
          <a:xfrm>
            <a:off x="7058146" y="3266472"/>
            <a:ext cx="8902421" cy="6024773"/>
          </a:xfrm>
          <a:custGeom>
            <a:avLst/>
            <a:gdLst/>
            <a:ahLst/>
            <a:cxnLst/>
            <a:rect l="l" t="t" r="r" b="b"/>
            <a:pathLst>
              <a:path w="8902421" h="6024773">
                <a:moveTo>
                  <a:pt x="0" y="0"/>
                </a:moveTo>
                <a:lnTo>
                  <a:pt x="8902421" y="0"/>
                </a:lnTo>
                <a:lnTo>
                  <a:pt x="8902421" y="6024773"/>
                </a:lnTo>
                <a:lnTo>
                  <a:pt x="0" y="6024773"/>
                </a:lnTo>
                <a:lnTo>
                  <a:pt x="0" y="0"/>
                </a:lnTo>
                <a:close/>
              </a:path>
            </a:pathLst>
          </a:custGeom>
          <a:blipFill>
            <a:blip r:embed="rId3"/>
            <a:stretch>
              <a:fillRect/>
            </a:stretch>
          </a:blipFill>
        </p:spPr>
      </p:sp>
      <p:sp>
        <p:nvSpPr>
          <p:cNvPr id="4" name="TextBox 4"/>
          <p:cNvSpPr txBox="1"/>
          <p:nvPr/>
        </p:nvSpPr>
        <p:spPr>
          <a:xfrm>
            <a:off x="368805" y="367908"/>
            <a:ext cx="831211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Random forest prediction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7593" y="231284"/>
            <a:ext cx="16431707" cy="9705645"/>
          </a:xfrm>
          <a:custGeom>
            <a:avLst/>
            <a:gdLst/>
            <a:ahLst/>
            <a:cxnLst/>
            <a:rect l="l" t="t" r="r" b="b"/>
            <a:pathLst>
              <a:path w="16431707" h="9705645">
                <a:moveTo>
                  <a:pt x="0" y="0"/>
                </a:moveTo>
                <a:lnTo>
                  <a:pt x="16431707" y="0"/>
                </a:lnTo>
                <a:lnTo>
                  <a:pt x="16431707" y="9705645"/>
                </a:lnTo>
                <a:lnTo>
                  <a:pt x="0" y="9705645"/>
                </a:lnTo>
                <a:lnTo>
                  <a:pt x="0" y="0"/>
                </a:lnTo>
                <a:close/>
              </a:path>
            </a:pathLst>
          </a:custGeom>
          <a:blipFill>
            <a:blip r:embed="rId2"/>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70895" y="1099793"/>
            <a:ext cx="15174857" cy="8927940"/>
          </a:xfrm>
          <a:custGeom>
            <a:avLst/>
            <a:gdLst/>
            <a:ahLst/>
            <a:cxnLst/>
            <a:rect l="l" t="t" r="r" b="b"/>
            <a:pathLst>
              <a:path w="15174857" h="8927940">
                <a:moveTo>
                  <a:pt x="0" y="0"/>
                </a:moveTo>
                <a:lnTo>
                  <a:pt x="15174857" y="0"/>
                </a:lnTo>
                <a:lnTo>
                  <a:pt x="15174857" y="8927941"/>
                </a:lnTo>
                <a:lnTo>
                  <a:pt x="0" y="8927941"/>
                </a:lnTo>
                <a:lnTo>
                  <a:pt x="0" y="0"/>
                </a:lnTo>
                <a:close/>
              </a:path>
            </a:pathLst>
          </a:custGeom>
          <a:blipFill>
            <a:blip r:embed="rId2"/>
            <a:stretch>
              <a:fillRect/>
            </a:stretch>
          </a:blipFill>
        </p:spPr>
      </p:sp>
      <p:sp>
        <p:nvSpPr>
          <p:cNvPr id="3" name="TextBox 3"/>
          <p:cNvSpPr txBox="1"/>
          <p:nvPr/>
        </p:nvSpPr>
        <p:spPr>
          <a:xfrm>
            <a:off x="495133" y="212698"/>
            <a:ext cx="498002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with max depth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2621" y="616592"/>
            <a:ext cx="11954827" cy="738492"/>
          </a:xfrm>
          <a:prstGeom prst="rect">
            <a:avLst/>
          </a:prstGeom>
        </p:spPr>
        <p:txBody>
          <a:bodyPr lIns="0" tIns="0" rIns="0" bIns="0" rtlCol="0" anchor="t">
            <a:spAutoFit/>
          </a:bodyPr>
          <a:lstStyle/>
          <a:p>
            <a:pPr algn="ctr">
              <a:lnSpc>
                <a:spcPts val="6020"/>
              </a:lnSpc>
            </a:pPr>
            <a:r>
              <a:rPr lang="en-US" sz="4300">
                <a:solidFill>
                  <a:srgbClr val="000000"/>
                </a:solidFill>
                <a:latin typeface="Canva Sans Bold"/>
              </a:rPr>
              <a:t>Allocating budget using predictive modelling</a:t>
            </a:r>
          </a:p>
        </p:txBody>
      </p:sp>
      <p:sp>
        <p:nvSpPr>
          <p:cNvPr id="3" name="TextBox 3"/>
          <p:cNvSpPr txBox="1"/>
          <p:nvPr/>
        </p:nvSpPr>
        <p:spPr>
          <a:xfrm>
            <a:off x="0" y="1718226"/>
            <a:ext cx="17499162" cy="238061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Allocating the cost of energy consumption using predictive modeling involves several steps to ensure that the predictions are accurate and the costs are distributed fairly. Here’s an overview of how this can be done:</a:t>
            </a:r>
          </a:p>
          <a:p>
            <a:pPr algn="ctr">
              <a:lnSpc>
                <a:spcPts val="4759"/>
              </a:lnSpc>
            </a:pPr>
            <a:endParaRPr lang="en-US" sz="3399">
              <a:solidFill>
                <a:srgbClr val="000000"/>
              </a:solidFill>
              <a:latin typeface="Canva Sans"/>
            </a:endParaRPr>
          </a:p>
        </p:txBody>
      </p:sp>
      <p:sp>
        <p:nvSpPr>
          <p:cNvPr id="4" name="TextBox 4"/>
          <p:cNvSpPr txBox="1"/>
          <p:nvPr/>
        </p:nvSpPr>
        <p:spPr>
          <a:xfrm>
            <a:off x="90905" y="3758388"/>
            <a:ext cx="17408257" cy="6057360"/>
          </a:xfrm>
          <a:prstGeom prst="rect">
            <a:avLst/>
          </a:prstGeom>
        </p:spPr>
        <p:txBody>
          <a:bodyPr lIns="0" tIns="0" rIns="0" bIns="0" rtlCol="0" anchor="t">
            <a:spAutoFit/>
          </a:bodyPr>
          <a:lstStyle/>
          <a:p>
            <a:pPr marL="571331" lvl="1" indent="-285666">
              <a:lnSpc>
                <a:spcPts val="3704"/>
              </a:lnSpc>
              <a:buAutoNum type="arabicPeriod"/>
            </a:pPr>
            <a:r>
              <a:rPr lang="en-US" sz="2646">
                <a:solidFill>
                  <a:srgbClr val="000000"/>
                </a:solidFill>
                <a:latin typeface="Canva Sans Bold"/>
              </a:rPr>
              <a:t>Data Integration:</a:t>
            </a:r>
          </a:p>
          <a:p>
            <a:pPr marL="1142663" lvl="2" indent="-380888">
              <a:lnSpc>
                <a:spcPts val="3704"/>
              </a:lnSpc>
              <a:buFont typeface="Arial"/>
              <a:buChar char="⚬"/>
            </a:pPr>
            <a:r>
              <a:rPr lang="en-US" sz="2646">
                <a:solidFill>
                  <a:srgbClr val="000000"/>
                </a:solidFill>
                <a:latin typeface="Canva Sans"/>
              </a:rPr>
              <a:t>Combining datasets related to energy consumption, weather conditions, and energy production metrics to create a comprehensive view of energy usage patterns.</a:t>
            </a:r>
          </a:p>
          <a:p>
            <a:pPr marL="571331" lvl="1" indent="-285666">
              <a:lnSpc>
                <a:spcPts val="3704"/>
              </a:lnSpc>
              <a:buAutoNum type="arabicPeriod"/>
            </a:pPr>
            <a:r>
              <a:rPr lang="en-US" sz="2646">
                <a:solidFill>
                  <a:srgbClr val="000000"/>
                </a:solidFill>
                <a:latin typeface="Canva Sans Bold"/>
              </a:rPr>
              <a:t>Predictive Model Development:</a:t>
            </a:r>
          </a:p>
          <a:p>
            <a:pPr marL="1142663" lvl="2" indent="-380888">
              <a:lnSpc>
                <a:spcPts val="3704"/>
              </a:lnSpc>
              <a:buFont typeface="Arial"/>
              <a:buChar char="⚬"/>
            </a:pPr>
            <a:r>
              <a:rPr lang="en-US" sz="2646">
                <a:solidFill>
                  <a:srgbClr val="000000"/>
                </a:solidFill>
                <a:latin typeface="Canva Sans"/>
              </a:rPr>
              <a:t>Using machine learning algorithms, such as Linear Regression and Random Forest Regressor, to develop models that can forecast future energy demands based on historical data and other relevant factors.</a:t>
            </a:r>
          </a:p>
          <a:p>
            <a:pPr marL="571331" lvl="1" indent="-285666">
              <a:lnSpc>
                <a:spcPts val="3704"/>
              </a:lnSpc>
              <a:buAutoNum type="arabicPeriod"/>
            </a:pPr>
            <a:r>
              <a:rPr lang="en-US" sz="2646">
                <a:solidFill>
                  <a:srgbClr val="000000"/>
                </a:solidFill>
                <a:latin typeface="Canva Sans Bold"/>
              </a:rPr>
              <a:t>Cost Prediction:</a:t>
            </a:r>
          </a:p>
          <a:p>
            <a:pPr marL="1142663" lvl="2" indent="-380888">
              <a:lnSpc>
                <a:spcPts val="3704"/>
              </a:lnSpc>
              <a:buFont typeface="Arial"/>
              <a:buChar char="⚬"/>
            </a:pPr>
            <a:r>
              <a:rPr lang="en-US" sz="2646">
                <a:solidFill>
                  <a:srgbClr val="000000"/>
                </a:solidFill>
                <a:latin typeface="Canva Sans"/>
              </a:rPr>
              <a:t>Apply the predictive models to estimate future energy consumption at different granularities (hourly, daily, monthly).</a:t>
            </a:r>
          </a:p>
          <a:p>
            <a:pPr marL="1142663" lvl="2" indent="-380888">
              <a:lnSpc>
                <a:spcPts val="3704"/>
              </a:lnSpc>
              <a:buFont typeface="Arial"/>
              <a:buChar char="⚬"/>
            </a:pPr>
            <a:r>
              <a:rPr lang="en-US" sz="2646">
                <a:solidFill>
                  <a:srgbClr val="000000"/>
                </a:solidFill>
                <a:latin typeface="Canva Sans"/>
              </a:rPr>
              <a:t>Using the predicted energy demands to calculate the expected costs based on current energy prices and tariffs.</a:t>
            </a:r>
          </a:p>
          <a:p>
            <a:pPr algn="ctr">
              <a:lnSpc>
                <a:spcPts val="3704"/>
              </a:lnSpc>
            </a:pPr>
            <a:endParaRPr lang="en-US" sz="2646">
              <a:solidFill>
                <a:srgbClr val="000000"/>
              </a:solidFill>
              <a:latin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19405"/>
            <a:ext cx="17752448" cy="9581515"/>
          </a:xfrm>
          <a:prstGeom prst="rect">
            <a:avLst/>
          </a:prstGeom>
        </p:spPr>
        <p:txBody>
          <a:bodyPr lIns="0" tIns="0" rIns="0" bIns="0" rtlCol="0" anchor="t">
            <a:spAutoFit/>
          </a:bodyPr>
          <a:lstStyle/>
          <a:p>
            <a:pPr marL="734059" lvl="1" indent="-367030">
              <a:lnSpc>
                <a:spcPts val="4759"/>
              </a:lnSpc>
              <a:buAutoNum type="arabicPeriod"/>
            </a:pPr>
            <a:r>
              <a:rPr lang="en-US" sz="3399">
                <a:solidFill>
                  <a:srgbClr val="000000"/>
                </a:solidFill>
                <a:latin typeface="Canva Sans Bold"/>
              </a:rPr>
              <a:t>Budget Allocation:</a:t>
            </a:r>
          </a:p>
          <a:p>
            <a:pPr marL="1468119" lvl="2" indent="-489373">
              <a:lnSpc>
                <a:spcPts val="4759"/>
              </a:lnSpc>
              <a:buFont typeface="Arial"/>
              <a:buChar char="⚬"/>
            </a:pPr>
            <a:r>
              <a:rPr lang="en-US" sz="3399">
                <a:solidFill>
                  <a:srgbClr val="000000"/>
                </a:solidFill>
                <a:latin typeface="Canva Sans"/>
              </a:rPr>
              <a:t>Based on the predicted costs, allocating the budget for energy consumption across different departments, processes, or time periods.</a:t>
            </a:r>
          </a:p>
          <a:p>
            <a:pPr marL="1468119" lvl="2" indent="-489373">
              <a:lnSpc>
                <a:spcPts val="4759"/>
              </a:lnSpc>
              <a:buFont typeface="Arial"/>
              <a:buChar char="⚬"/>
            </a:pPr>
            <a:r>
              <a:rPr lang="en-US" sz="3399">
                <a:solidFill>
                  <a:srgbClr val="000000"/>
                </a:solidFill>
                <a:latin typeface="Canva Sans"/>
              </a:rPr>
              <a:t>Considering by using hierarchical models to allocate costs at different levels of granularity.</a:t>
            </a:r>
          </a:p>
          <a:p>
            <a:pPr marL="734059" lvl="1" indent="-367030">
              <a:lnSpc>
                <a:spcPts val="4759"/>
              </a:lnSpc>
              <a:buAutoNum type="arabicPeriod"/>
            </a:pPr>
            <a:r>
              <a:rPr lang="en-US" sz="3399">
                <a:solidFill>
                  <a:srgbClr val="000000"/>
                </a:solidFill>
                <a:latin typeface="Canva Sans Bold"/>
              </a:rPr>
              <a:t>Incorporating External Factors:</a:t>
            </a:r>
          </a:p>
          <a:p>
            <a:pPr marL="1468119" lvl="2" indent="-489373">
              <a:lnSpc>
                <a:spcPts val="4759"/>
              </a:lnSpc>
              <a:buFont typeface="Arial"/>
              <a:buChar char="⚬"/>
            </a:pPr>
            <a:r>
              <a:rPr lang="en-US" sz="3399">
                <a:solidFill>
                  <a:srgbClr val="000000"/>
                </a:solidFill>
                <a:latin typeface="Canva Sans"/>
              </a:rPr>
              <a:t>Including external factors such as holidays, economic changes, and weather events in the model to account for their impact on energy consumption.</a:t>
            </a:r>
          </a:p>
          <a:p>
            <a:pPr marL="734059" lvl="1" indent="-367030">
              <a:lnSpc>
                <a:spcPts val="4759"/>
              </a:lnSpc>
              <a:buAutoNum type="arabicPeriod"/>
            </a:pPr>
            <a:r>
              <a:rPr lang="en-US" sz="3399">
                <a:solidFill>
                  <a:srgbClr val="000000"/>
                </a:solidFill>
                <a:latin typeface="Canva Sans Bold"/>
              </a:rPr>
              <a:t>Uncertainty Quantification:</a:t>
            </a:r>
          </a:p>
          <a:p>
            <a:pPr marL="1468119" lvl="2" indent="-489373">
              <a:lnSpc>
                <a:spcPts val="4759"/>
              </a:lnSpc>
              <a:buFont typeface="Arial"/>
              <a:buChar char="⚬"/>
            </a:pPr>
            <a:r>
              <a:rPr lang="en-US" sz="3399">
                <a:solidFill>
                  <a:srgbClr val="000000"/>
                </a:solidFill>
                <a:latin typeface="Canva Sans"/>
              </a:rPr>
              <a:t>Using probabilistic models to quantify the uncertainty in the predictions and include this in the cost allocation process.</a:t>
            </a:r>
          </a:p>
          <a:p>
            <a:pPr marL="734059" lvl="1" indent="-367030">
              <a:lnSpc>
                <a:spcPts val="4759"/>
              </a:lnSpc>
              <a:buAutoNum type="arabicPeriod"/>
            </a:pPr>
            <a:r>
              <a:rPr lang="en-US" sz="3399">
                <a:solidFill>
                  <a:srgbClr val="000000"/>
                </a:solidFill>
                <a:latin typeface="Canva Sans Bold"/>
              </a:rPr>
              <a:t>Real-Time Prediction and Monitoring:</a:t>
            </a:r>
          </a:p>
          <a:p>
            <a:pPr marL="1468119" lvl="2" indent="-489373">
              <a:lnSpc>
                <a:spcPts val="4759"/>
              </a:lnSpc>
              <a:buFont typeface="Arial"/>
              <a:buChar char="⚬"/>
            </a:pPr>
            <a:r>
              <a:rPr lang="en-US" sz="3399">
                <a:solidFill>
                  <a:srgbClr val="000000"/>
                </a:solidFill>
                <a:latin typeface="Canva Sans"/>
              </a:rPr>
              <a:t>Deploying the models for real-time prediction and continuously monitor their performance.</a:t>
            </a:r>
          </a:p>
          <a:p>
            <a:pPr marL="1468119" lvl="2" indent="-489373">
              <a:lnSpc>
                <a:spcPts val="4759"/>
              </a:lnSpc>
              <a:buFont typeface="Arial"/>
              <a:buChar char="⚬"/>
            </a:pPr>
            <a:r>
              <a:rPr lang="en-US" sz="3399">
                <a:solidFill>
                  <a:srgbClr val="000000"/>
                </a:solidFill>
                <a:latin typeface="Canva Sans"/>
              </a:rPr>
              <a:t>Updating the models periodically with new data to maintain accuracy.</a:t>
            </a:r>
          </a:p>
          <a:p>
            <a:pPr>
              <a:lnSpc>
                <a:spcPts val="4759"/>
              </a:lnSpc>
            </a:pPr>
            <a:endParaRPr lang="en-US" sz="3399">
              <a:solidFill>
                <a:srgbClr val="000000"/>
              </a:solidFill>
              <a:latin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3298" y="2205236"/>
            <a:ext cx="9250658" cy="6822232"/>
          </a:xfrm>
          <a:custGeom>
            <a:avLst/>
            <a:gdLst/>
            <a:ahLst/>
            <a:cxnLst/>
            <a:rect l="l" t="t" r="r" b="b"/>
            <a:pathLst>
              <a:path w="9250658" h="6822232">
                <a:moveTo>
                  <a:pt x="0" y="0"/>
                </a:moveTo>
                <a:lnTo>
                  <a:pt x="9250658" y="0"/>
                </a:lnTo>
                <a:lnTo>
                  <a:pt x="9250658" y="6822232"/>
                </a:lnTo>
                <a:lnTo>
                  <a:pt x="0" y="6822232"/>
                </a:lnTo>
                <a:lnTo>
                  <a:pt x="0" y="0"/>
                </a:lnTo>
                <a:close/>
              </a:path>
            </a:pathLst>
          </a:custGeom>
          <a:blipFill>
            <a:blip r:embed="rId2"/>
            <a:stretch>
              <a:fillRect/>
            </a:stretch>
          </a:blipFill>
        </p:spPr>
      </p:sp>
      <p:sp>
        <p:nvSpPr>
          <p:cNvPr id="3" name="Freeform 3"/>
          <p:cNvSpPr/>
          <p:nvPr/>
        </p:nvSpPr>
        <p:spPr>
          <a:xfrm>
            <a:off x="9947329" y="2205236"/>
            <a:ext cx="6965376" cy="6914347"/>
          </a:xfrm>
          <a:custGeom>
            <a:avLst/>
            <a:gdLst/>
            <a:ahLst/>
            <a:cxnLst/>
            <a:rect l="l" t="t" r="r" b="b"/>
            <a:pathLst>
              <a:path w="6965376" h="6914347">
                <a:moveTo>
                  <a:pt x="0" y="0"/>
                </a:moveTo>
                <a:lnTo>
                  <a:pt x="6965376" y="0"/>
                </a:lnTo>
                <a:lnTo>
                  <a:pt x="6965376" y="6914348"/>
                </a:lnTo>
                <a:lnTo>
                  <a:pt x="0" y="6914348"/>
                </a:lnTo>
                <a:lnTo>
                  <a:pt x="0" y="0"/>
                </a:lnTo>
                <a:close/>
              </a:path>
            </a:pathLst>
          </a:custGeom>
          <a:blipFill>
            <a:blip r:embed="rId3"/>
            <a:stretch>
              <a:fillRect/>
            </a:stretch>
          </a:blipFill>
        </p:spPr>
      </p:sp>
      <p:sp>
        <p:nvSpPr>
          <p:cNvPr id="4" name="TextBox 4"/>
          <p:cNvSpPr txBox="1"/>
          <p:nvPr/>
        </p:nvSpPr>
        <p:spPr>
          <a:xfrm>
            <a:off x="361782" y="159703"/>
            <a:ext cx="8625364"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Predicting cost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5423" y="2805471"/>
            <a:ext cx="15006198" cy="6588928"/>
          </a:xfrm>
          <a:custGeom>
            <a:avLst/>
            <a:gdLst/>
            <a:ahLst/>
            <a:cxnLst/>
            <a:rect l="l" t="t" r="r" b="b"/>
            <a:pathLst>
              <a:path w="15006198" h="6588928">
                <a:moveTo>
                  <a:pt x="0" y="0"/>
                </a:moveTo>
                <a:lnTo>
                  <a:pt x="15006198" y="0"/>
                </a:lnTo>
                <a:lnTo>
                  <a:pt x="15006198" y="6588928"/>
                </a:lnTo>
                <a:lnTo>
                  <a:pt x="0" y="6588928"/>
                </a:lnTo>
                <a:lnTo>
                  <a:pt x="0" y="0"/>
                </a:lnTo>
                <a:close/>
              </a:path>
            </a:pathLst>
          </a:custGeom>
          <a:blipFill>
            <a:blip r:embed="rId2"/>
            <a:stretch>
              <a:fillRect/>
            </a:stretch>
          </a:blipFill>
        </p:spPr>
      </p:sp>
      <p:sp>
        <p:nvSpPr>
          <p:cNvPr id="3" name="TextBox 3"/>
          <p:cNvSpPr txBox="1"/>
          <p:nvPr/>
        </p:nvSpPr>
        <p:spPr>
          <a:xfrm>
            <a:off x="1179962" y="556577"/>
            <a:ext cx="15102804" cy="848838"/>
          </a:xfrm>
          <a:prstGeom prst="rect">
            <a:avLst/>
          </a:prstGeom>
        </p:spPr>
        <p:txBody>
          <a:bodyPr lIns="0" tIns="0" rIns="0" bIns="0" rtlCol="0" anchor="t">
            <a:spAutoFit/>
          </a:bodyPr>
          <a:lstStyle/>
          <a:p>
            <a:pPr algn="ctr">
              <a:lnSpc>
                <a:spcPts val="5345"/>
              </a:lnSpc>
            </a:pPr>
            <a:r>
              <a:rPr lang="en-US" sz="3818">
                <a:solidFill>
                  <a:srgbClr val="000000"/>
                </a:solidFill>
                <a:latin typeface="Canva Sans Bold"/>
              </a:rPr>
              <a:t>Plotting energy with time</a:t>
            </a:r>
          </a:p>
          <a:p>
            <a:pPr algn="ctr">
              <a:lnSpc>
                <a:spcPts val="1233"/>
              </a:lnSpc>
            </a:pPr>
            <a:endParaRPr lang="en-US" sz="3818">
              <a:solidFill>
                <a:srgbClr val="000000"/>
              </a:solidFill>
              <a:latin typeface="Canva Sans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12537" y="2627232"/>
            <a:ext cx="11634226" cy="7095353"/>
          </a:xfrm>
          <a:custGeom>
            <a:avLst/>
            <a:gdLst/>
            <a:ahLst/>
            <a:cxnLst/>
            <a:rect l="l" t="t" r="r" b="b"/>
            <a:pathLst>
              <a:path w="11634226" h="7095353">
                <a:moveTo>
                  <a:pt x="0" y="0"/>
                </a:moveTo>
                <a:lnTo>
                  <a:pt x="11634226" y="0"/>
                </a:lnTo>
                <a:lnTo>
                  <a:pt x="11634226" y="7095353"/>
                </a:lnTo>
                <a:lnTo>
                  <a:pt x="0" y="7095353"/>
                </a:lnTo>
                <a:lnTo>
                  <a:pt x="0" y="0"/>
                </a:lnTo>
                <a:close/>
              </a:path>
            </a:pathLst>
          </a:custGeom>
          <a:blipFill>
            <a:blip r:embed="rId2"/>
            <a:stretch>
              <a:fillRect/>
            </a:stretch>
          </a:blipFill>
        </p:spPr>
      </p:sp>
      <p:sp>
        <p:nvSpPr>
          <p:cNvPr id="3" name="TextBox 3"/>
          <p:cNvSpPr txBox="1"/>
          <p:nvPr/>
        </p:nvSpPr>
        <p:spPr>
          <a:xfrm>
            <a:off x="0" y="537527"/>
            <a:ext cx="17259300" cy="273494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Plotting the hourly forecast consumption in kWh and calculating price for the whole month</a:t>
            </a:r>
          </a:p>
          <a:p>
            <a:pPr algn="ctr">
              <a:lnSpc>
                <a:spcPts val="7279"/>
              </a:lnSpc>
            </a:pPr>
            <a:endParaRPr lang="en-US" sz="5199">
              <a:solidFill>
                <a:srgbClr val="000000"/>
              </a:solidFill>
              <a:latin typeface="Canva Sans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8263" y="2786417"/>
            <a:ext cx="13491191" cy="6683519"/>
          </a:xfrm>
          <a:custGeom>
            <a:avLst/>
            <a:gdLst/>
            <a:ahLst/>
            <a:cxnLst/>
            <a:rect l="l" t="t" r="r" b="b"/>
            <a:pathLst>
              <a:path w="13491191" h="6683519">
                <a:moveTo>
                  <a:pt x="0" y="0"/>
                </a:moveTo>
                <a:lnTo>
                  <a:pt x="13491190" y="0"/>
                </a:lnTo>
                <a:lnTo>
                  <a:pt x="13491190" y="6683519"/>
                </a:lnTo>
                <a:lnTo>
                  <a:pt x="0" y="6683519"/>
                </a:lnTo>
                <a:lnTo>
                  <a:pt x="0" y="0"/>
                </a:lnTo>
                <a:close/>
              </a:path>
            </a:pathLst>
          </a:custGeom>
          <a:blipFill>
            <a:blip r:embed="rId2"/>
            <a:stretch>
              <a:fillRect/>
            </a:stretch>
          </a:blipFill>
        </p:spPr>
      </p:sp>
      <p:sp>
        <p:nvSpPr>
          <p:cNvPr id="3" name="TextBox 3"/>
          <p:cNvSpPr txBox="1"/>
          <p:nvPr/>
        </p:nvSpPr>
        <p:spPr>
          <a:xfrm>
            <a:off x="669441" y="278649"/>
            <a:ext cx="172593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Plotting the hourly forecast consumption in kWh and calculating price for daily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2122031" y="4270779"/>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456932" y="4728682"/>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2122031" y="6625687"/>
            <a:ext cx="1828744" cy="182874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2553577" y="7025093"/>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3950263" y="803081"/>
            <a:ext cx="15859325" cy="2258023"/>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4188259" y="4391509"/>
            <a:ext cx="7132181" cy="2135267"/>
          </a:xfrm>
          <a:prstGeom prst="rect">
            <a:avLst/>
          </a:prstGeom>
        </p:spPr>
        <p:txBody>
          <a:bodyPr lIns="0" tIns="0" rIns="0" bIns="0" rtlCol="0" anchor="t">
            <a:spAutoFit/>
          </a:bodyPr>
          <a:lstStyle/>
          <a:p>
            <a:pPr>
              <a:lnSpc>
                <a:spcPts val="4154"/>
              </a:lnSpc>
            </a:pPr>
            <a:r>
              <a:rPr lang="en-US" sz="3010" spc="295">
                <a:solidFill>
                  <a:srgbClr val="231F20"/>
                </a:solidFill>
                <a:latin typeface="Montserrat Light Bold"/>
              </a:rPr>
              <a:t>Team members </a:t>
            </a:r>
          </a:p>
          <a:p>
            <a:pPr marL="649946" lvl="1" indent="-324973">
              <a:lnSpc>
                <a:spcPts val="4154"/>
              </a:lnSpc>
              <a:buAutoNum type="arabicPeriod"/>
            </a:pPr>
            <a:r>
              <a:rPr lang="en-US" sz="3010" spc="295">
                <a:solidFill>
                  <a:srgbClr val="231F20"/>
                </a:solidFill>
                <a:latin typeface="Montserrat Light Bold"/>
              </a:rPr>
              <a:t>Saran raj B</a:t>
            </a:r>
          </a:p>
          <a:p>
            <a:pPr marL="649946" lvl="1" indent="-324973">
              <a:lnSpc>
                <a:spcPts val="4154"/>
              </a:lnSpc>
              <a:buAutoNum type="arabicPeriod"/>
            </a:pPr>
            <a:r>
              <a:rPr lang="en-US" sz="3010" spc="295">
                <a:solidFill>
                  <a:srgbClr val="231F20"/>
                </a:solidFill>
                <a:latin typeface="Montserrat Light Bold"/>
              </a:rPr>
              <a:t>Sri Rakshaga SR</a:t>
            </a:r>
          </a:p>
          <a:p>
            <a:pPr marL="649946" lvl="1" indent="-324973" algn="l">
              <a:lnSpc>
                <a:spcPts val="4154"/>
              </a:lnSpc>
              <a:spcBef>
                <a:spcPct val="0"/>
              </a:spcBef>
              <a:buAutoNum type="arabicPeriod"/>
            </a:pPr>
            <a:r>
              <a:rPr lang="en-US" sz="3010" spc="295">
                <a:solidFill>
                  <a:srgbClr val="231F20"/>
                </a:solidFill>
                <a:latin typeface="Montserrat Light Bold"/>
              </a:rPr>
              <a:t>Abdul althaf AL</a:t>
            </a:r>
          </a:p>
        </p:txBody>
      </p:sp>
      <p:sp>
        <p:nvSpPr>
          <p:cNvPr id="19" name="TextBox 19"/>
          <p:cNvSpPr txBox="1"/>
          <p:nvPr/>
        </p:nvSpPr>
        <p:spPr>
          <a:xfrm>
            <a:off x="4188259" y="6746417"/>
            <a:ext cx="7132181" cy="1755029"/>
          </a:xfrm>
          <a:prstGeom prst="rect">
            <a:avLst/>
          </a:prstGeom>
        </p:spPr>
        <p:txBody>
          <a:bodyPr lIns="0" tIns="0" rIns="0" bIns="0" rtlCol="0" anchor="t">
            <a:spAutoFit/>
          </a:bodyPr>
          <a:lstStyle/>
          <a:p>
            <a:pPr marL="0" lvl="0" indent="0" algn="l">
              <a:lnSpc>
                <a:spcPts val="4568"/>
              </a:lnSpc>
              <a:spcBef>
                <a:spcPct val="0"/>
              </a:spcBef>
            </a:pPr>
            <a:r>
              <a:rPr lang="en-US" sz="3310" spc="324">
                <a:solidFill>
                  <a:srgbClr val="231F20"/>
                </a:solidFill>
                <a:latin typeface="Montserrat Light Bold"/>
              </a:rPr>
              <a:t>Forecasting And Prediction of Energy Demand - Smart Grid Analysis</a:t>
            </a:r>
          </a:p>
        </p:txBody>
      </p:sp>
      <p:sp>
        <p:nvSpPr>
          <p:cNvPr id="20" name="TextBox 20"/>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u="none" strike="noStrike" spc="53">
                <a:solidFill>
                  <a:srgbClr val="FFFFFF"/>
                </a:solidFill>
                <a:latin typeface="Archivo Black"/>
              </a:rPr>
              <a:t>ABOUT US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31572" y="2388776"/>
            <a:ext cx="12576899" cy="7026848"/>
          </a:xfrm>
          <a:custGeom>
            <a:avLst/>
            <a:gdLst/>
            <a:ahLst/>
            <a:cxnLst/>
            <a:rect l="l" t="t" r="r" b="b"/>
            <a:pathLst>
              <a:path w="12576899" h="7026848">
                <a:moveTo>
                  <a:pt x="0" y="0"/>
                </a:moveTo>
                <a:lnTo>
                  <a:pt x="12576898" y="0"/>
                </a:lnTo>
                <a:lnTo>
                  <a:pt x="12576898" y="7026847"/>
                </a:lnTo>
                <a:lnTo>
                  <a:pt x="0" y="7026847"/>
                </a:lnTo>
                <a:lnTo>
                  <a:pt x="0" y="0"/>
                </a:lnTo>
                <a:close/>
              </a:path>
            </a:pathLst>
          </a:custGeom>
          <a:blipFill>
            <a:blip r:embed="rId2"/>
            <a:stretch>
              <a:fillRect/>
            </a:stretch>
          </a:blipFill>
        </p:spPr>
      </p:sp>
      <p:sp>
        <p:nvSpPr>
          <p:cNvPr id="3" name="TextBox 3"/>
          <p:cNvSpPr txBox="1"/>
          <p:nvPr/>
        </p:nvSpPr>
        <p:spPr>
          <a:xfrm>
            <a:off x="0" y="81709"/>
            <a:ext cx="17927095" cy="2646205"/>
          </a:xfrm>
          <a:prstGeom prst="rect">
            <a:avLst/>
          </a:prstGeom>
        </p:spPr>
        <p:txBody>
          <a:bodyPr lIns="0" tIns="0" rIns="0" bIns="0" rtlCol="0" anchor="t">
            <a:spAutoFit/>
          </a:bodyPr>
          <a:lstStyle/>
          <a:p>
            <a:pPr algn="ctr">
              <a:lnSpc>
                <a:spcPts val="7008"/>
              </a:lnSpc>
            </a:pPr>
            <a:r>
              <a:rPr lang="en-US" sz="5006">
                <a:solidFill>
                  <a:srgbClr val="000000"/>
                </a:solidFill>
                <a:latin typeface="Canva Sans Bold"/>
              </a:rPr>
              <a:t>Setting a visual threshold in the forecast when the model predicts higher than a budget limit</a:t>
            </a:r>
          </a:p>
          <a:p>
            <a:pPr algn="ctr">
              <a:lnSpc>
                <a:spcPts val="7008"/>
              </a:lnSpc>
            </a:pPr>
            <a:endParaRPr lang="en-US" sz="5006">
              <a:solidFill>
                <a:srgbClr val="000000"/>
              </a:solidFill>
              <a:latin typeface="Canva Sans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846657" y="2339090"/>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 name="Group 5"/>
          <p:cNvGrpSpPr/>
          <p:nvPr/>
        </p:nvGrpSpPr>
        <p:grpSpPr>
          <a:xfrm>
            <a:off x="10860907" y="4278313"/>
            <a:ext cx="1309387" cy="2127228"/>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11132587" y="6192678"/>
            <a:ext cx="1806533" cy="1522249"/>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12939120" y="6192678"/>
            <a:ext cx="1806533" cy="1522249"/>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13710748" y="4278313"/>
            <a:ext cx="1306586" cy="2127228"/>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11824391" y="3645326"/>
            <a:ext cx="2229458" cy="1093023"/>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11997342" y="4837078"/>
            <a:ext cx="1883556" cy="1883556"/>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12238213" y="1950126"/>
            <a:ext cx="1404615" cy="1404615"/>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5335228" y="4145274"/>
            <a:ext cx="1404615" cy="1405315"/>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4180587" y="7721229"/>
            <a:ext cx="1404615" cy="1404615"/>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0376364" y="7721229"/>
            <a:ext cx="1404615" cy="1404615"/>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5" name="Group 25"/>
          <p:cNvGrpSpPr/>
          <p:nvPr/>
        </p:nvGrpSpPr>
        <p:grpSpPr>
          <a:xfrm>
            <a:off x="9144000" y="4145274"/>
            <a:ext cx="1405315" cy="1405315"/>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sp>
        <p:nvSpPr>
          <p:cNvPr id="27" name="TextBox 27"/>
          <p:cNvSpPr txBox="1"/>
          <p:nvPr/>
        </p:nvSpPr>
        <p:spPr>
          <a:xfrm>
            <a:off x="1048803" y="446508"/>
            <a:ext cx="6015768" cy="1822317"/>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rPr>
              <a:t>WEB APPLICATION</a:t>
            </a:r>
          </a:p>
        </p:txBody>
      </p:sp>
      <p:sp>
        <p:nvSpPr>
          <p:cNvPr id="28" name="Freeform 28"/>
          <p:cNvSpPr/>
          <p:nvPr/>
        </p:nvSpPr>
        <p:spPr>
          <a:xfrm>
            <a:off x="14486118" y="8030286"/>
            <a:ext cx="849110" cy="827496"/>
          </a:xfrm>
          <a:custGeom>
            <a:avLst/>
            <a:gdLst/>
            <a:ahLst/>
            <a:cxnLst/>
            <a:rect l="l" t="t" r="r" b="b"/>
            <a:pathLst>
              <a:path w="849110" h="827496">
                <a:moveTo>
                  <a:pt x="0" y="0"/>
                </a:moveTo>
                <a:lnTo>
                  <a:pt x="849110" y="0"/>
                </a:lnTo>
                <a:lnTo>
                  <a:pt x="849110" y="827497"/>
                </a:lnTo>
                <a:lnTo>
                  <a:pt x="0" y="827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p:cNvSpPr/>
          <p:nvPr/>
        </p:nvSpPr>
        <p:spPr>
          <a:xfrm>
            <a:off x="15632519" y="4364397"/>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a:off x="10628887" y="7989290"/>
            <a:ext cx="899568" cy="868492"/>
          </a:xfrm>
          <a:custGeom>
            <a:avLst/>
            <a:gdLst/>
            <a:ahLst/>
            <a:cxnLst/>
            <a:rect l="l" t="t" r="r" b="b"/>
            <a:pathLst>
              <a:path w="899568" h="868492">
                <a:moveTo>
                  <a:pt x="0" y="0"/>
                </a:moveTo>
                <a:lnTo>
                  <a:pt x="899568" y="0"/>
                </a:lnTo>
                <a:lnTo>
                  <a:pt x="899568" y="868493"/>
                </a:lnTo>
                <a:lnTo>
                  <a:pt x="0" y="8684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12541476" y="2268825"/>
            <a:ext cx="787256" cy="767216"/>
          </a:xfrm>
          <a:custGeom>
            <a:avLst/>
            <a:gdLst/>
            <a:ahLst/>
            <a:cxnLst/>
            <a:rect l="l" t="t" r="r" b="b"/>
            <a:pathLst>
              <a:path w="787256" h="767216">
                <a:moveTo>
                  <a:pt x="0" y="0"/>
                </a:moveTo>
                <a:lnTo>
                  <a:pt x="787256" y="0"/>
                </a:lnTo>
                <a:lnTo>
                  <a:pt x="787256" y="767216"/>
                </a:lnTo>
                <a:lnTo>
                  <a:pt x="0" y="767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Freeform 32"/>
          <p:cNvSpPr/>
          <p:nvPr/>
        </p:nvSpPr>
        <p:spPr>
          <a:xfrm>
            <a:off x="9357344" y="4301671"/>
            <a:ext cx="978628" cy="991244"/>
          </a:xfrm>
          <a:custGeom>
            <a:avLst/>
            <a:gdLst/>
            <a:ahLst/>
            <a:cxnLst/>
            <a:rect l="l" t="t" r="r" b="b"/>
            <a:pathLst>
              <a:path w="978628" h="991244">
                <a:moveTo>
                  <a:pt x="0" y="0"/>
                </a:moveTo>
                <a:lnTo>
                  <a:pt x="978627" y="0"/>
                </a:lnTo>
                <a:lnTo>
                  <a:pt x="978627" y="991244"/>
                </a:lnTo>
                <a:lnTo>
                  <a:pt x="0" y="9912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TextBox 33"/>
          <p:cNvSpPr txBox="1"/>
          <p:nvPr/>
        </p:nvSpPr>
        <p:spPr>
          <a:xfrm>
            <a:off x="1538544" y="2863568"/>
            <a:ext cx="5928003" cy="874214"/>
          </a:xfrm>
          <a:prstGeom prst="rect">
            <a:avLst/>
          </a:prstGeom>
        </p:spPr>
        <p:txBody>
          <a:bodyPr lIns="0" tIns="0" rIns="0" bIns="0" rtlCol="0" anchor="t">
            <a:spAutoFit/>
          </a:bodyPr>
          <a:lstStyle/>
          <a:p>
            <a:pPr marL="1122679" lvl="1" indent="-561340" algn="ctr">
              <a:lnSpc>
                <a:spcPts val="7279"/>
              </a:lnSpc>
              <a:buFont typeface="Arial"/>
              <a:buChar char="•"/>
            </a:pPr>
            <a:r>
              <a:rPr lang="en-US" sz="5199" dirty="0">
                <a:solidFill>
                  <a:srgbClr val="010101"/>
                </a:solidFill>
                <a:latin typeface="Canva Sans Bold"/>
              </a:rPr>
              <a:t>By </a:t>
            </a:r>
            <a:r>
              <a:rPr lang="en-US" sz="5199" dirty="0" err="1">
                <a:solidFill>
                  <a:srgbClr val="010101"/>
                </a:solidFill>
                <a:latin typeface="Canva Sans Bold"/>
              </a:rPr>
              <a:t>Streamlit</a:t>
            </a:r>
            <a:endParaRPr lang="en-US" sz="5199" dirty="0">
              <a:solidFill>
                <a:srgbClr val="010101"/>
              </a:solidFill>
              <a:latin typeface="Canva Sans Bold"/>
            </a:endParaRPr>
          </a:p>
        </p:txBody>
      </p:sp>
      <p:sp>
        <p:nvSpPr>
          <p:cNvPr id="34" name="TextBox 34"/>
          <p:cNvSpPr txBox="1"/>
          <p:nvPr/>
        </p:nvSpPr>
        <p:spPr>
          <a:xfrm>
            <a:off x="373458" y="4536137"/>
            <a:ext cx="8456217" cy="4168122"/>
          </a:xfrm>
          <a:prstGeom prst="rect">
            <a:avLst/>
          </a:prstGeom>
        </p:spPr>
        <p:txBody>
          <a:bodyPr lIns="0" tIns="0" rIns="0" bIns="0" rtlCol="0" anchor="t">
            <a:spAutoFit/>
          </a:bodyPr>
          <a:lstStyle/>
          <a:p>
            <a:pPr marL="518311" lvl="1" indent="-259155" algn="ctr">
              <a:lnSpc>
                <a:spcPts val="3360"/>
              </a:lnSpc>
              <a:buFont typeface="Arial"/>
              <a:buChar char="•"/>
            </a:pPr>
            <a:r>
              <a:rPr lang="en-US" sz="2400">
                <a:solidFill>
                  <a:srgbClr val="010101"/>
                </a:solidFill>
                <a:latin typeface="Canva Sans"/>
              </a:rPr>
              <a:t>Creating a web application with Streamlit is an exciting way to bring your data projects to life.</a:t>
            </a:r>
          </a:p>
          <a:p>
            <a:pPr algn="ctr">
              <a:lnSpc>
                <a:spcPts val="3360"/>
              </a:lnSpc>
            </a:pPr>
            <a:endParaRPr lang="en-US" sz="2400">
              <a:solidFill>
                <a:srgbClr val="010101"/>
              </a:solidFill>
              <a:latin typeface="Canva Sans"/>
            </a:endParaRPr>
          </a:p>
          <a:p>
            <a:pPr marL="518311" lvl="1" indent="-259155" algn="ctr">
              <a:lnSpc>
                <a:spcPts val="3360"/>
              </a:lnSpc>
              <a:buFont typeface="Arial"/>
              <a:buChar char="•"/>
            </a:pPr>
            <a:r>
              <a:rPr lang="en-US" sz="2400">
                <a:solidFill>
                  <a:srgbClr val="010101"/>
                </a:solidFill>
                <a:latin typeface="Canva Sans"/>
              </a:rPr>
              <a:t> Streamlit is an open-source app framework specifically designed for Machine Learning and Data Science projects.</a:t>
            </a:r>
          </a:p>
          <a:p>
            <a:pPr algn="ctr">
              <a:lnSpc>
                <a:spcPts val="3360"/>
              </a:lnSpc>
            </a:pPr>
            <a:endParaRPr lang="en-US" sz="2400">
              <a:solidFill>
                <a:srgbClr val="010101"/>
              </a:solidFill>
              <a:latin typeface="Canva Sans"/>
            </a:endParaRPr>
          </a:p>
          <a:p>
            <a:pPr marL="518311" lvl="1" indent="-259155" algn="ctr">
              <a:lnSpc>
                <a:spcPts val="3360"/>
              </a:lnSpc>
              <a:buFont typeface="Arial"/>
              <a:buChar char="•"/>
            </a:pPr>
            <a:r>
              <a:rPr lang="en-US" sz="2400">
                <a:solidFill>
                  <a:srgbClr val="010101"/>
                </a:solidFill>
                <a:latin typeface="Canva Sans"/>
              </a:rPr>
              <a:t> It’s a great tool because it allows you to create web apps with minimal coding effort, and it integrates seamlessly with Python data ecosystems.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3626" y="2531316"/>
            <a:ext cx="13300747" cy="7218157"/>
          </a:xfrm>
          <a:custGeom>
            <a:avLst/>
            <a:gdLst/>
            <a:ahLst/>
            <a:cxnLst/>
            <a:rect l="l" t="t" r="r" b="b"/>
            <a:pathLst>
              <a:path w="13300747" h="7218157">
                <a:moveTo>
                  <a:pt x="0" y="0"/>
                </a:moveTo>
                <a:lnTo>
                  <a:pt x="13300746" y="0"/>
                </a:lnTo>
                <a:lnTo>
                  <a:pt x="13300746" y="7218157"/>
                </a:lnTo>
                <a:lnTo>
                  <a:pt x="0" y="7218157"/>
                </a:lnTo>
                <a:lnTo>
                  <a:pt x="0" y="0"/>
                </a:lnTo>
                <a:close/>
              </a:path>
            </a:pathLst>
          </a:custGeom>
          <a:blipFill>
            <a:blip r:embed="rId2"/>
            <a:stretch>
              <a:fillRect/>
            </a:stretch>
          </a:blipFill>
        </p:spPr>
      </p:sp>
      <p:sp>
        <p:nvSpPr>
          <p:cNvPr id="3" name="TextBox 3"/>
          <p:cNvSpPr txBox="1"/>
          <p:nvPr/>
        </p:nvSpPr>
        <p:spPr>
          <a:xfrm>
            <a:off x="1293646" y="537527"/>
            <a:ext cx="7469353" cy="887095"/>
          </a:xfrm>
          <a:prstGeom prst="rect">
            <a:avLst/>
          </a:prstGeom>
        </p:spPr>
        <p:txBody>
          <a:bodyPr wrap="square" lIns="0" tIns="0" rIns="0" bIns="0" rtlCol="0" anchor="t">
            <a:spAutoFit/>
          </a:bodyPr>
          <a:lstStyle/>
          <a:p>
            <a:pPr algn="ctr">
              <a:lnSpc>
                <a:spcPts val="7279"/>
              </a:lnSpc>
            </a:pPr>
            <a:r>
              <a:rPr lang="en-US" sz="5199" dirty="0" err="1">
                <a:solidFill>
                  <a:srgbClr val="131211"/>
                </a:solidFill>
                <a:latin typeface="Canva Sans Bold"/>
              </a:rPr>
              <a:t>Streamlit</a:t>
            </a:r>
            <a:r>
              <a:rPr lang="en-US" sz="5199" dirty="0">
                <a:solidFill>
                  <a:srgbClr val="131211"/>
                </a:solidFill>
                <a:latin typeface="Canva Sans Bold"/>
              </a:rPr>
              <a:t> creation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1574" y="2194963"/>
            <a:ext cx="13793021" cy="6788752"/>
          </a:xfrm>
          <a:custGeom>
            <a:avLst/>
            <a:gdLst/>
            <a:ahLst/>
            <a:cxnLst/>
            <a:rect l="l" t="t" r="r" b="b"/>
            <a:pathLst>
              <a:path w="13793021" h="6788752">
                <a:moveTo>
                  <a:pt x="0" y="0"/>
                </a:moveTo>
                <a:lnTo>
                  <a:pt x="13793021" y="0"/>
                </a:lnTo>
                <a:lnTo>
                  <a:pt x="13793021" y="6788752"/>
                </a:lnTo>
                <a:lnTo>
                  <a:pt x="0" y="6788752"/>
                </a:lnTo>
                <a:lnTo>
                  <a:pt x="0" y="0"/>
                </a:lnTo>
                <a:close/>
              </a:path>
            </a:pathLst>
          </a:custGeom>
          <a:blipFill>
            <a:blip r:embed="rId2"/>
            <a:stretch>
              <a:fillRect/>
            </a:stretch>
          </a:blipFill>
        </p:spPr>
      </p:sp>
      <p:sp>
        <p:nvSpPr>
          <p:cNvPr id="3" name="TextBox 3"/>
          <p:cNvSpPr txBox="1"/>
          <p:nvPr/>
        </p:nvSpPr>
        <p:spPr>
          <a:xfrm>
            <a:off x="820390" y="537527"/>
            <a:ext cx="10152410"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web app prediction 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8382" y="330953"/>
            <a:ext cx="352853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conclusion</a:t>
            </a:r>
          </a:p>
        </p:txBody>
      </p:sp>
      <p:sp>
        <p:nvSpPr>
          <p:cNvPr id="3" name="TextBox 3"/>
          <p:cNvSpPr txBox="1"/>
          <p:nvPr/>
        </p:nvSpPr>
        <p:spPr>
          <a:xfrm>
            <a:off x="1472769" y="1384045"/>
            <a:ext cx="15456855" cy="8406317"/>
          </a:xfrm>
          <a:prstGeom prst="rect">
            <a:avLst/>
          </a:prstGeom>
        </p:spPr>
        <p:txBody>
          <a:bodyPr lIns="0" tIns="0" rIns="0" bIns="0" rtlCol="0" anchor="t">
            <a:spAutoFit/>
          </a:bodyPr>
          <a:lstStyle/>
          <a:p>
            <a:pPr algn="just">
              <a:lnSpc>
                <a:spcPts val="3909"/>
              </a:lnSpc>
            </a:pPr>
            <a:r>
              <a:rPr lang="en-US" sz="2792">
                <a:solidFill>
                  <a:srgbClr val="000000"/>
                </a:solidFill>
                <a:latin typeface="Canva Sans"/>
              </a:rPr>
              <a:t>Here’s a concise summary for our project:</a:t>
            </a:r>
          </a:p>
          <a:p>
            <a:pPr algn="just">
              <a:lnSpc>
                <a:spcPts val="3909"/>
              </a:lnSpc>
            </a:pPr>
            <a:endParaRPr lang="en-US" sz="2792">
              <a:solidFill>
                <a:srgbClr val="000000"/>
              </a:solidFill>
              <a:latin typeface="Canva Sans"/>
            </a:endParaRPr>
          </a:p>
          <a:p>
            <a:pPr algn="just">
              <a:lnSpc>
                <a:spcPts val="3909"/>
              </a:lnSpc>
            </a:pPr>
            <a:r>
              <a:rPr lang="en-US" sz="2792">
                <a:solidFill>
                  <a:srgbClr val="000000"/>
                </a:solidFill>
                <a:latin typeface="Canva Sans Bold"/>
              </a:rPr>
              <a:t>Slide 1: Key Insights from Energy Demand Prediction Analysis</a:t>
            </a:r>
          </a:p>
          <a:p>
            <a:pPr marL="602933" lvl="1" indent="-301466" algn="just">
              <a:lnSpc>
                <a:spcPts val="3909"/>
              </a:lnSpc>
              <a:buFont typeface="Arial"/>
              <a:buChar char="•"/>
            </a:pPr>
            <a:r>
              <a:rPr lang="en-US" sz="2792">
                <a:solidFill>
                  <a:srgbClr val="000000"/>
                </a:solidFill>
                <a:latin typeface="Canva Sans Bold"/>
              </a:rPr>
              <a:t>Temperature Dependency:</a:t>
            </a:r>
            <a:r>
              <a:rPr lang="en-US" sz="2792">
                <a:solidFill>
                  <a:srgbClr val="000000"/>
                </a:solidFill>
                <a:latin typeface="Canva Sans"/>
              </a:rPr>
              <a:t> Direct correlation with energy demand.</a:t>
            </a:r>
          </a:p>
          <a:p>
            <a:pPr marL="602933" lvl="1" indent="-301466" algn="just">
              <a:lnSpc>
                <a:spcPts val="3909"/>
              </a:lnSpc>
              <a:buFont typeface="Arial"/>
              <a:buChar char="•"/>
            </a:pPr>
            <a:r>
              <a:rPr lang="en-US" sz="2792">
                <a:solidFill>
                  <a:srgbClr val="000000"/>
                </a:solidFill>
                <a:latin typeface="Canva Sans Bold"/>
              </a:rPr>
              <a:t>Relative Humidity Impact: </a:t>
            </a:r>
            <a:r>
              <a:rPr lang="en-US" sz="2792">
                <a:solidFill>
                  <a:srgbClr val="000000"/>
                </a:solidFill>
                <a:latin typeface="Canva Sans"/>
              </a:rPr>
              <a:t>Inverse relationship affecting consumption.</a:t>
            </a:r>
          </a:p>
          <a:p>
            <a:pPr algn="just">
              <a:lnSpc>
                <a:spcPts val="3909"/>
              </a:lnSpc>
            </a:pPr>
            <a:r>
              <a:rPr lang="en-US" sz="2792">
                <a:solidFill>
                  <a:srgbClr val="000000"/>
                </a:solidFill>
                <a:latin typeface="Canva Sans Bold"/>
              </a:rPr>
              <a:t>Slide 2: Model Performance and Optimization</a:t>
            </a:r>
          </a:p>
          <a:p>
            <a:pPr marL="602933" lvl="1" indent="-301466" algn="just">
              <a:lnSpc>
                <a:spcPts val="3909"/>
              </a:lnSpc>
              <a:buFont typeface="Arial"/>
              <a:buChar char="•"/>
            </a:pPr>
            <a:r>
              <a:rPr lang="en-US" sz="2792">
                <a:solidFill>
                  <a:srgbClr val="000000"/>
                </a:solidFill>
                <a:latin typeface="Canva Sans Bold"/>
              </a:rPr>
              <a:t>R² Value Increase:</a:t>
            </a:r>
            <a:r>
              <a:rPr lang="en-US" sz="2792">
                <a:solidFill>
                  <a:srgbClr val="000000"/>
                </a:solidFill>
                <a:latin typeface="Canva Sans"/>
              </a:rPr>
              <a:t> Indicates improved model accuracy.</a:t>
            </a:r>
          </a:p>
          <a:p>
            <a:pPr marL="602933" lvl="1" indent="-301466" algn="just">
              <a:lnSpc>
                <a:spcPts val="3909"/>
              </a:lnSpc>
              <a:buFont typeface="Arial"/>
              <a:buChar char="•"/>
            </a:pPr>
            <a:r>
              <a:rPr lang="en-US" sz="2792">
                <a:solidFill>
                  <a:srgbClr val="000000"/>
                </a:solidFill>
                <a:latin typeface="Canva Sans Bold"/>
              </a:rPr>
              <a:t>Standard Scaler:</a:t>
            </a:r>
            <a:r>
              <a:rPr lang="en-US" sz="2792">
                <a:solidFill>
                  <a:srgbClr val="000000"/>
                </a:solidFill>
                <a:latin typeface="Canva Sans"/>
              </a:rPr>
              <a:t> Best performance with 86.78% variance explained in training.</a:t>
            </a:r>
          </a:p>
          <a:p>
            <a:pPr algn="just">
              <a:lnSpc>
                <a:spcPts val="3909"/>
              </a:lnSpc>
            </a:pPr>
            <a:r>
              <a:rPr lang="en-US" sz="2792">
                <a:solidFill>
                  <a:srgbClr val="000000"/>
                </a:solidFill>
                <a:latin typeface="Canva Sans Bold"/>
              </a:rPr>
              <a:t>Slide 3: Integrating Weather Variables</a:t>
            </a:r>
          </a:p>
          <a:p>
            <a:pPr marL="602933" lvl="1" indent="-301466" algn="just">
              <a:lnSpc>
                <a:spcPts val="3909"/>
              </a:lnSpc>
              <a:buFont typeface="Arial"/>
              <a:buChar char="•"/>
            </a:pPr>
            <a:r>
              <a:rPr lang="en-US" sz="2792">
                <a:solidFill>
                  <a:srgbClr val="000000"/>
                </a:solidFill>
                <a:latin typeface="Canva Sans Bold"/>
              </a:rPr>
              <a:t>Comprehensive Approach:</a:t>
            </a:r>
            <a:r>
              <a:rPr lang="en-US" sz="2792">
                <a:solidFill>
                  <a:srgbClr val="000000"/>
                </a:solidFill>
                <a:latin typeface="Canva Sans"/>
              </a:rPr>
              <a:t> All weather variables considered for complex interplay analysis.</a:t>
            </a:r>
          </a:p>
          <a:p>
            <a:pPr algn="just">
              <a:lnSpc>
                <a:spcPts val="3909"/>
              </a:lnSpc>
            </a:pPr>
            <a:r>
              <a:rPr lang="en-US" sz="2792">
                <a:solidFill>
                  <a:srgbClr val="000000"/>
                </a:solidFill>
                <a:latin typeface="Canva Sans Bold"/>
              </a:rPr>
              <a:t>Slide 4: Hyperparameter Optimization</a:t>
            </a:r>
          </a:p>
          <a:p>
            <a:pPr marL="602933" lvl="1" indent="-301466" algn="just">
              <a:lnSpc>
                <a:spcPts val="3909"/>
              </a:lnSpc>
              <a:buFont typeface="Arial"/>
              <a:buChar char="•"/>
            </a:pPr>
            <a:r>
              <a:rPr lang="en-US" sz="2792">
                <a:solidFill>
                  <a:srgbClr val="000000"/>
                </a:solidFill>
                <a:latin typeface="Canva Sans Bold"/>
              </a:rPr>
              <a:t>Grid Search Application:</a:t>
            </a:r>
            <a:r>
              <a:rPr lang="en-US" sz="2792">
                <a:solidFill>
                  <a:srgbClr val="000000"/>
                </a:solidFill>
                <a:latin typeface="Canva Sans"/>
              </a:rPr>
              <a:t> Enhanced model performance with fine-tuned parameters.</a:t>
            </a:r>
          </a:p>
          <a:p>
            <a:pPr algn="just">
              <a:lnSpc>
                <a:spcPts val="3909"/>
              </a:lnSpc>
            </a:pPr>
            <a:r>
              <a:rPr lang="en-US" sz="2792">
                <a:solidFill>
                  <a:srgbClr val="000000"/>
                </a:solidFill>
                <a:latin typeface="Canva Sans Bold"/>
              </a:rPr>
              <a:t>Slide 5: Budget Management</a:t>
            </a:r>
          </a:p>
          <a:p>
            <a:pPr marL="602933" lvl="1" indent="-301466" algn="just">
              <a:lnSpc>
                <a:spcPts val="3909"/>
              </a:lnSpc>
              <a:buFont typeface="Arial"/>
              <a:buChar char="•"/>
            </a:pPr>
            <a:r>
              <a:rPr lang="en-US" sz="2792">
                <a:solidFill>
                  <a:srgbClr val="000000"/>
                </a:solidFill>
                <a:latin typeface="Canva Sans Bold"/>
              </a:rPr>
              <a:t>Exceeding Daily Budget:</a:t>
            </a:r>
            <a:r>
              <a:rPr lang="en-US" sz="2792">
                <a:solidFill>
                  <a:srgbClr val="000000"/>
                </a:solidFill>
                <a:latin typeface="Canva Sans"/>
              </a:rPr>
              <a:t> Current consumption surpasses 160 euros - , indicating the need for cost-effective strategies.</a:t>
            </a:r>
          </a:p>
          <a:p>
            <a:pPr algn="just">
              <a:lnSpc>
                <a:spcPts val="3909"/>
              </a:lnSpc>
            </a:pPr>
            <a:endParaRPr lang="en-US" sz="2792">
              <a:solidFill>
                <a:srgbClr val="000000"/>
              </a:solidFill>
              <a:latin typeface="Canva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83513" b="-83513"/>
              </a:stretch>
            </a:blipFill>
          </p:spPr>
        </p:sp>
      </p:grpSp>
      <p:sp>
        <p:nvSpPr>
          <p:cNvPr id="11" name="TextBox 11"/>
          <p:cNvSpPr txBox="1"/>
          <p:nvPr/>
        </p:nvSpPr>
        <p:spPr>
          <a:xfrm>
            <a:off x="2521025" y="4635815"/>
            <a:ext cx="6229167" cy="948900"/>
          </a:xfrm>
          <a:prstGeom prst="rect">
            <a:avLst/>
          </a:prstGeom>
        </p:spPr>
        <p:txBody>
          <a:bodyPr lIns="0" tIns="0" rIns="0" bIns="0" rtlCol="0" anchor="t">
            <a:spAutoFit/>
          </a:bodyPr>
          <a:lstStyle/>
          <a:p>
            <a:pPr marL="0" lvl="0" indent="0" algn="ctr">
              <a:lnSpc>
                <a:spcPts val="7692"/>
              </a:lnSpc>
              <a:spcBef>
                <a:spcPct val="0"/>
              </a:spcBef>
            </a:pPr>
            <a:r>
              <a:rPr lang="en-US" sz="5574">
                <a:solidFill>
                  <a:srgbClr val="FFFFFF"/>
                </a:solidFill>
                <a:latin typeface="Archivo Black"/>
              </a:rPr>
              <a:t>THANK YOU</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3" name="Group 13"/>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r="-25155"/>
              </a:stretch>
            </a:blipFill>
          </p:spPr>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6" name="Group 16"/>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9" name="Group 19"/>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r="-24991"/>
              </a:stretch>
            </a:blipFill>
          </p:spPr>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2" name="Group 22"/>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t="-24985" b="-24985"/>
              </a:stretch>
            </a:blipFill>
          </p:spPr>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5" name="Group 25"/>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r="-25015"/>
              </a:stretch>
            </a:blipFill>
          </p:spPr>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8" name="Group 28"/>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sp>
      </p:grpSp>
      <p:grpSp>
        <p:nvGrpSpPr>
          <p:cNvPr id="30" name="Group 30"/>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t="-25078" b="-25078"/>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grpSp>
        <p:nvGrpSpPr>
          <p:cNvPr id="7" name="Group 7"/>
          <p:cNvGrpSpPr/>
          <p:nvPr/>
        </p:nvGrpSpPr>
        <p:grpSpPr>
          <a:xfrm>
            <a:off x="1229670" y="2534825"/>
            <a:ext cx="7402386" cy="2389436"/>
            <a:chOff x="0" y="0"/>
            <a:chExt cx="2526697" cy="815599"/>
          </a:xfrm>
        </p:grpSpPr>
        <p:sp>
          <p:nvSpPr>
            <p:cNvPr id="8" name="Freeform 8"/>
            <p:cNvSpPr/>
            <p:nvPr/>
          </p:nvSpPr>
          <p:spPr>
            <a:xfrm>
              <a:off x="0" y="0"/>
              <a:ext cx="2526697" cy="815599"/>
            </a:xfrm>
            <a:custGeom>
              <a:avLst/>
              <a:gdLst/>
              <a:ahLst/>
              <a:cxnLst/>
              <a:rect l="l" t="t" r="r" b="b"/>
              <a:pathLst>
                <a:path w="2526697" h="815599">
                  <a:moveTo>
                    <a:pt x="11505" y="0"/>
                  </a:moveTo>
                  <a:lnTo>
                    <a:pt x="2515192" y="0"/>
                  </a:lnTo>
                  <a:cubicBezTo>
                    <a:pt x="2518244" y="0"/>
                    <a:pt x="2521170" y="1212"/>
                    <a:pt x="2523327" y="3370"/>
                  </a:cubicBezTo>
                  <a:cubicBezTo>
                    <a:pt x="2525485" y="5527"/>
                    <a:pt x="2526697" y="8453"/>
                    <a:pt x="2526697" y="11505"/>
                  </a:cubicBezTo>
                  <a:lnTo>
                    <a:pt x="2526697" y="804095"/>
                  </a:lnTo>
                  <a:cubicBezTo>
                    <a:pt x="2526697" y="810448"/>
                    <a:pt x="2521546" y="815599"/>
                    <a:pt x="2515192" y="815599"/>
                  </a:cubicBezTo>
                  <a:lnTo>
                    <a:pt x="11505" y="815599"/>
                  </a:lnTo>
                  <a:cubicBezTo>
                    <a:pt x="5151" y="815599"/>
                    <a:pt x="0" y="810448"/>
                    <a:pt x="0" y="804095"/>
                  </a:cubicBezTo>
                  <a:lnTo>
                    <a:pt x="0" y="11505"/>
                  </a:lnTo>
                  <a:cubicBezTo>
                    <a:pt x="0" y="5151"/>
                    <a:pt x="5151" y="0"/>
                    <a:pt x="11505" y="0"/>
                  </a:cubicBezTo>
                  <a:close/>
                </a:path>
              </a:pathLst>
            </a:custGeom>
            <a:solidFill>
              <a:srgbClr val="131211"/>
            </a:solidFill>
          </p:spPr>
        </p:sp>
        <p:sp>
          <p:nvSpPr>
            <p:cNvPr id="9" name="TextBox 9"/>
            <p:cNvSpPr txBox="1"/>
            <p:nvPr/>
          </p:nvSpPr>
          <p:spPr>
            <a:xfrm>
              <a:off x="0" y="-19050"/>
              <a:ext cx="2526697" cy="834649"/>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1077349" y="394731"/>
            <a:ext cx="7238899" cy="848349"/>
          </a:xfrm>
          <a:prstGeom prst="rect">
            <a:avLst/>
          </a:prstGeom>
        </p:spPr>
        <p:txBody>
          <a:bodyPr lIns="0" tIns="0" rIns="0" bIns="0" rtlCol="0" anchor="t">
            <a:spAutoFit/>
          </a:bodyPr>
          <a:lstStyle/>
          <a:p>
            <a:pPr marL="0" lvl="0" indent="0">
              <a:lnSpc>
                <a:spcPts val="6842"/>
              </a:lnSpc>
              <a:spcBef>
                <a:spcPct val="0"/>
              </a:spcBef>
            </a:pPr>
            <a:r>
              <a:rPr lang="en-US" sz="4958" spc="173">
                <a:solidFill>
                  <a:srgbClr val="010101"/>
                </a:solidFill>
                <a:latin typeface="Archivo Black"/>
              </a:rPr>
              <a:t>INTRODUCTION</a:t>
            </a:r>
          </a:p>
        </p:txBody>
      </p:sp>
      <p:grpSp>
        <p:nvGrpSpPr>
          <p:cNvPr id="11" name="Group 11"/>
          <p:cNvGrpSpPr/>
          <p:nvPr/>
        </p:nvGrpSpPr>
        <p:grpSpPr>
          <a:xfrm>
            <a:off x="7613275" y="2706356"/>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681913" y="2826818"/>
            <a:ext cx="4950833" cy="1925912"/>
          </a:xfrm>
          <a:prstGeom prst="rect">
            <a:avLst/>
          </a:prstGeom>
        </p:spPr>
        <p:txBody>
          <a:bodyPr lIns="0" tIns="0" rIns="0" bIns="0" rtlCol="0" anchor="t">
            <a:spAutoFit/>
          </a:bodyPr>
          <a:lstStyle/>
          <a:p>
            <a:pPr>
              <a:lnSpc>
                <a:spcPts val="2187"/>
              </a:lnSpc>
            </a:pPr>
            <a:r>
              <a:rPr lang="en-US" sz="1585" spc="155">
                <a:solidFill>
                  <a:srgbClr val="F2F4F5"/>
                </a:solidFill>
                <a:latin typeface="Montserrat Light"/>
              </a:rPr>
              <a:t>In this era of rapid technological advancement and growing environmental concerns, the ability to accurately predict energy demand has become crucial for promoting sustainable energy consumption and efficient resource management.</a:t>
            </a:r>
          </a:p>
        </p:txBody>
      </p:sp>
      <p:grpSp>
        <p:nvGrpSpPr>
          <p:cNvPr id="15" name="Group 15"/>
          <p:cNvGrpSpPr/>
          <p:nvPr/>
        </p:nvGrpSpPr>
        <p:grpSpPr>
          <a:xfrm>
            <a:off x="4843778" y="5406843"/>
            <a:ext cx="10258666" cy="1563793"/>
            <a:chOff x="0" y="0"/>
            <a:chExt cx="3501646" cy="533778"/>
          </a:xfrm>
        </p:grpSpPr>
        <p:sp>
          <p:nvSpPr>
            <p:cNvPr id="16" name="Freeform 16"/>
            <p:cNvSpPr/>
            <p:nvPr/>
          </p:nvSpPr>
          <p:spPr>
            <a:xfrm>
              <a:off x="0" y="0"/>
              <a:ext cx="3501646" cy="533778"/>
            </a:xfrm>
            <a:custGeom>
              <a:avLst/>
              <a:gdLst/>
              <a:ahLst/>
              <a:cxnLst/>
              <a:rect l="l" t="t" r="r" b="b"/>
              <a:pathLst>
                <a:path w="3501646" h="533778">
                  <a:moveTo>
                    <a:pt x="8301" y="0"/>
                  </a:moveTo>
                  <a:lnTo>
                    <a:pt x="3493345" y="0"/>
                  </a:lnTo>
                  <a:cubicBezTo>
                    <a:pt x="3495547" y="0"/>
                    <a:pt x="3497658" y="875"/>
                    <a:pt x="3499215" y="2431"/>
                  </a:cubicBezTo>
                  <a:cubicBezTo>
                    <a:pt x="3500772" y="3988"/>
                    <a:pt x="3501646" y="6100"/>
                    <a:pt x="3501646" y="8301"/>
                  </a:cubicBezTo>
                  <a:lnTo>
                    <a:pt x="3501646" y="525477"/>
                  </a:lnTo>
                  <a:cubicBezTo>
                    <a:pt x="3501646" y="527678"/>
                    <a:pt x="3500772" y="529790"/>
                    <a:pt x="3499215" y="531346"/>
                  </a:cubicBezTo>
                  <a:cubicBezTo>
                    <a:pt x="3497658" y="532903"/>
                    <a:pt x="3495547" y="533778"/>
                    <a:pt x="3493345" y="533778"/>
                  </a:cubicBezTo>
                  <a:lnTo>
                    <a:pt x="8301" y="533778"/>
                  </a:lnTo>
                  <a:cubicBezTo>
                    <a:pt x="6100" y="533778"/>
                    <a:pt x="3988" y="532903"/>
                    <a:pt x="2431" y="531346"/>
                  </a:cubicBezTo>
                  <a:cubicBezTo>
                    <a:pt x="875" y="529790"/>
                    <a:pt x="0" y="527678"/>
                    <a:pt x="0" y="525477"/>
                  </a:cubicBezTo>
                  <a:lnTo>
                    <a:pt x="0" y="8301"/>
                  </a:lnTo>
                  <a:cubicBezTo>
                    <a:pt x="0" y="6100"/>
                    <a:pt x="875" y="3988"/>
                    <a:pt x="2431" y="2431"/>
                  </a:cubicBezTo>
                  <a:cubicBezTo>
                    <a:pt x="3988" y="875"/>
                    <a:pt x="6100" y="0"/>
                    <a:pt x="8301" y="0"/>
                  </a:cubicBezTo>
                  <a:close/>
                </a:path>
              </a:pathLst>
            </a:custGeom>
            <a:solidFill>
              <a:srgbClr val="131211"/>
            </a:solidFill>
          </p:spPr>
        </p:sp>
        <p:sp>
          <p:nvSpPr>
            <p:cNvPr id="17" name="TextBox 17"/>
            <p:cNvSpPr txBox="1"/>
            <p:nvPr/>
          </p:nvSpPr>
          <p:spPr>
            <a:xfrm>
              <a:off x="0" y="-19050"/>
              <a:ext cx="3501646"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2966712" y="516555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472087" y="7669731"/>
            <a:ext cx="11914975" cy="2010086"/>
            <a:chOff x="0" y="0"/>
            <a:chExt cx="4067003" cy="686114"/>
          </a:xfrm>
        </p:grpSpPr>
        <p:sp>
          <p:nvSpPr>
            <p:cNvPr id="22" name="Freeform 22"/>
            <p:cNvSpPr/>
            <p:nvPr/>
          </p:nvSpPr>
          <p:spPr>
            <a:xfrm>
              <a:off x="0" y="0"/>
              <a:ext cx="4067003" cy="686114"/>
            </a:xfrm>
            <a:custGeom>
              <a:avLst/>
              <a:gdLst/>
              <a:ahLst/>
              <a:cxnLst/>
              <a:rect l="l" t="t" r="r" b="b"/>
              <a:pathLst>
                <a:path w="4067003" h="686114">
                  <a:moveTo>
                    <a:pt x="7147" y="0"/>
                  </a:moveTo>
                  <a:lnTo>
                    <a:pt x="4059856" y="0"/>
                  </a:lnTo>
                  <a:cubicBezTo>
                    <a:pt x="4063804" y="0"/>
                    <a:pt x="4067003" y="3200"/>
                    <a:pt x="4067003" y="7147"/>
                  </a:cubicBezTo>
                  <a:lnTo>
                    <a:pt x="4067003" y="678966"/>
                  </a:lnTo>
                  <a:cubicBezTo>
                    <a:pt x="4067003" y="680862"/>
                    <a:pt x="4066250" y="682680"/>
                    <a:pt x="4064910" y="684020"/>
                  </a:cubicBezTo>
                  <a:cubicBezTo>
                    <a:pt x="4063569" y="685361"/>
                    <a:pt x="4061752" y="686114"/>
                    <a:pt x="4059856" y="686114"/>
                  </a:cubicBezTo>
                  <a:lnTo>
                    <a:pt x="7147" y="686114"/>
                  </a:lnTo>
                  <a:cubicBezTo>
                    <a:pt x="5252" y="686114"/>
                    <a:pt x="3434" y="685361"/>
                    <a:pt x="2093" y="684020"/>
                  </a:cubicBezTo>
                  <a:cubicBezTo>
                    <a:pt x="753" y="682680"/>
                    <a:pt x="0" y="680862"/>
                    <a:pt x="0" y="678966"/>
                  </a:cubicBezTo>
                  <a:lnTo>
                    <a:pt x="0" y="7147"/>
                  </a:lnTo>
                  <a:cubicBezTo>
                    <a:pt x="0" y="5252"/>
                    <a:pt x="753" y="3434"/>
                    <a:pt x="2093" y="2093"/>
                  </a:cubicBezTo>
                  <a:cubicBezTo>
                    <a:pt x="3434" y="753"/>
                    <a:pt x="5252" y="0"/>
                    <a:pt x="7147" y="0"/>
                  </a:cubicBezTo>
                  <a:close/>
                </a:path>
              </a:pathLst>
            </a:custGeom>
            <a:solidFill>
              <a:srgbClr val="131211"/>
            </a:solidFill>
          </p:spPr>
        </p:sp>
        <p:sp>
          <p:nvSpPr>
            <p:cNvPr id="23" name="TextBox 23"/>
            <p:cNvSpPr txBox="1"/>
            <p:nvPr/>
          </p:nvSpPr>
          <p:spPr>
            <a:xfrm>
              <a:off x="0" y="-19050"/>
              <a:ext cx="4067003" cy="705164"/>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12196444" y="7453217"/>
            <a:ext cx="2381235" cy="2046374"/>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6" name="TextBox 26"/>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7" name="TextBox 27"/>
          <p:cNvSpPr txBox="1"/>
          <p:nvPr/>
        </p:nvSpPr>
        <p:spPr>
          <a:xfrm>
            <a:off x="2368361" y="7631631"/>
            <a:ext cx="9279882" cy="2050119"/>
          </a:xfrm>
          <a:prstGeom prst="rect">
            <a:avLst/>
          </a:prstGeom>
        </p:spPr>
        <p:txBody>
          <a:bodyPr lIns="0" tIns="0" rIns="0" bIns="0" rtlCol="0" anchor="t">
            <a:spAutoFit/>
          </a:bodyPr>
          <a:lstStyle/>
          <a:p>
            <a:pPr>
              <a:lnSpc>
                <a:spcPts val="2739"/>
              </a:lnSpc>
            </a:pPr>
            <a:r>
              <a:rPr lang="en-US" sz="1985" spc="194">
                <a:solidFill>
                  <a:srgbClr val="F2F4F5"/>
                </a:solidFill>
                <a:latin typeface="Montserrat Light"/>
              </a:rPr>
              <a:t>This presentation will guide you through our journey from data acquisition to the development of a predictive model using Support Vector Machine and Random Forest Regression. We will also discuss the creation of a web application using Streamlit, designed to make our predictive model accessible and user-friendly.</a:t>
            </a:r>
          </a:p>
        </p:txBody>
      </p:sp>
      <p:sp>
        <p:nvSpPr>
          <p:cNvPr id="28" name="Freeform 28"/>
          <p:cNvSpPr/>
          <p:nvPr/>
        </p:nvSpPr>
        <p:spPr>
          <a:xfrm>
            <a:off x="8414245" y="3193329"/>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a:off x="12875179" y="7956005"/>
            <a:ext cx="1023765" cy="1040796"/>
          </a:xfrm>
          <a:custGeom>
            <a:avLst/>
            <a:gdLst/>
            <a:ahLst/>
            <a:cxnLst/>
            <a:rect l="l" t="t" r="r" b="b"/>
            <a:pathLst>
              <a:path w="1023765" h="1040796">
                <a:moveTo>
                  <a:pt x="0" y="0"/>
                </a:moveTo>
                <a:lnTo>
                  <a:pt x="1023765" y="0"/>
                </a:lnTo>
                <a:lnTo>
                  <a:pt x="1023765" y="1040797"/>
                </a:lnTo>
                <a:lnTo>
                  <a:pt x="0" y="10407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Freeform 30"/>
          <p:cNvSpPr/>
          <p:nvPr/>
        </p:nvSpPr>
        <p:spPr>
          <a:xfrm>
            <a:off x="3716270" y="563311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1" name="TextBox 31"/>
          <p:cNvSpPr txBox="1"/>
          <p:nvPr/>
        </p:nvSpPr>
        <p:spPr>
          <a:xfrm>
            <a:off x="5501692" y="5614067"/>
            <a:ext cx="9075988" cy="1102360"/>
          </a:xfrm>
          <a:prstGeom prst="rect">
            <a:avLst/>
          </a:prstGeom>
        </p:spPr>
        <p:txBody>
          <a:bodyPr lIns="0" tIns="0" rIns="0" bIns="0" rtlCol="0" anchor="t">
            <a:spAutoFit/>
          </a:bodyPr>
          <a:lstStyle/>
          <a:p>
            <a:pPr algn="ctr">
              <a:lnSpc>
                <a:spcPts val="2210"/>
              </a:lnSpc>
              <a:spcBef>
                <a:spcPct val="0"/>
              </a:spcBef>
            </a:pPr>
            <a:r>
              <a:rPr lang="en-US" sz="1700">
                <a:solidFill>
                  <a:srgbClr val="FFFFFF"/>
                </a:solidFill>
                <a:latin typeface="Open Sauce"/>
              </a:rPr>
              <a:t>Our project leverages the power of Jupiter Notebook and a suite of advanced analytical models to tackle this challenge. Utilizing tools like Pandas, Numpy, Matplotlib, Seaborn, Missingno, and Sklearn.metrics, we have developed a comprehensive approach to analyze and forecast energy patterns</a:t>
            </a:r>
            <a:r>
              <a:rPr lang="en-US" sz="1700">
                <a:solidFill>
                  <a:srgbClr val="000000"/>
                </a:solidFill>
                <a:latin typeface="Open Sauce"/>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2400" y="-2354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609590" y="-7563"/>
            <a:ext cx="1061106" cy="10674983"/>
            <a:chOff x="0" y="0"/>
            <a:chExt cx="279468" cy="2811518"/>
          </a:xfrm>
        </p:grpSpPr>
        <p:sp>
          <p:nvSpPr>
            <p:cNvPr id="4" name="Freeform 4"/>
            <p:cNvSpPr/>
            <p:nvPr/>
          </p:nvSpPr>
          <p:spPr>
            <a:xfrm>
              <a:off x="0" y="0"/>
              <a:ext cx="279468" cy="2811518"/>
            </a:xfrm>
            <a:custGeom>
              <a:avLst/>
              <a:gdLst/>
              <a:ahLst/>
              <a:cxnLst/>
              <a:rect l="l" t="t" r="r" b="b"/>
              <a:pathLst>
                <a:path w="279468" h="2811518">
                  <a:moveTo>
                    <a:pt x="0" y="0"/>
                  </a:moveTo>
                  <a:lnTo>
                    <a:pt x="279468" y="0"/>
                  </a:lnTo>
                  <a:lnTo>
                    <a:pt x="279468"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79468"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3609590" cy="10287000"/>
          </a:xfrm>
          <a:custGeom>
            <a:avLst/>
            <a:gdLst/>
            <a:ahLst/>
            <a:cxnLst/>
            <a:rect l="l" t="t" r="r" b="b"/>
            <a:pathLst>
              <a:path w="3609590" h="10287000">
                <a:moveTo>
                  <a:pt x="0" y="0"/>
                </a:moveTo>
                <a:lnTo>
                  <a:pt x="3609590" y="0"/>
                </a:lnTo>
                <a:lnTo>
                  <a:pt x="3609590" y="10287000"/>
                </a:lnTo>
                <a:lnTo>
                  <a:pt x="0" y="10287000"/>
                </a:lnTo>
                <a:lnTo>
                  <a:pt x="0" y="0"/>
                </a:lnTo>
                <a:close/>
              </a:path>
            </a:pathLst>
          </a:custGeom>
          <a:blipFill>
            <a:blip r:embed="rId3"/>
            <a:stretch>
              <a:fillRect l="-167161" r="-204872"/>
            </a:stretch>
          </a:blipFill>
        </p:spPr>
      </p:sp>
      <p:pic>
        <p:nvPicPr>
          <p:cNvPr id="7" name="Picture 7"/>
          <p:cNvPicPr>
            <a:picLocks noChangeAspect="1"/>
          </p:cNvPicPr>
          <p:nvPr/>
        </p:nvPicPr>
        <p:blipFill>
          <a:blip r:embed="rId4"/>
          <a:stretch>
            <a:fillRect/>
          </a:stretch>
        </p:blipFill>
        <p:spPr>
          <a:xfrm>
            <a:off x="13230477" y="3181692"/>
            <a:ext cx="4536606" cy="1399249"/>
          </a:xfrm>
          <a:prstGeom prst="rect">
            <a:avLst/>
          </a:prstGeom>
        </p:spPr>
      </p:pic>
      <p:sp>
        <p:nvSpPr>
          <p:cNvPr id="8" name="Freeform 8"/>
          <p:cNvSpPr/>
          <p:nvPr/>
        </p:nvSpPr>
        <p:spPr>
          <a:xfrm>
            <a:off x="13878135" y="652456"/>
            <a:ext cx="2592542" cy="2690374"/>
          </a:xfrm>
          <a:custGeom>
            <a:avLst/>
            <a:gdLst/>
            <a:ahLst/>
            <a:cxnLst/>
            <a:rect l="l" t="t" r="r" b="b"/>
            <a:pathLst>
              <a:path w="2592542" h="2690374">
                <a:moveTo>
                  <a:pt x="0" y="0"/>
                </a:moveTo>
                <a:lnTo>
                  <a:pt x="2592542" y="0"/>
                </a:lnTo>
                <a:lnTo>
                  <a:pt x="2592542" y="2690374"/>
                </a:lnTo>
                <a:lnTo>
                  <a:pt x="0" y="2690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3946788" y="2601090"/>
            <a:ext cx="9293670" cy="5940040"/>
          </a:xfrm>
          <a:prstGeom prst="rect">
            <a:avLst/>
          </a:prstGeom>
        </p:spPr>
        <p:txBody>
          <a:bodyPr lIns="0" tIns="0" rIns="0" bIns="0" rtlCol="0" anchor="t">
            <a:spAutoFit/>
          </a:bodyPr>
          <a:lstStyle/>
          <a:p>
            <a:pPr marL="447436" lvl="1" indent="-223718">
              <a:lnSpc>
                <a:spcPts val="2859"/>
              </a:lnSpc>
              <a:buFont typeface="Arial"/>
              <a:buChar char="•"/>
            </a:pPr>
            <a:r>
              <a:rPr lang="en-US" sz="2072" spc="203">
                <a:solidFill>
                  <a:srgbClr val="000000"/>
                </a:solidFill>
                <a:latin typeface="Montserrat Light Bold"/>
              </a:rPr>
              <a:t>By integrating  data’s within the energy infrastructure, our team has developed predictive models that significantly enhance the efficiency and reliability of energy distribution. </a:t>
            </a:r>
          </a:p>
          <a:p>
            <a:pPr>
              <a:lnSpc>
                <a:spcPts val="2859"/>
              </a:lnSpc>
            </a:pPr>
            <a:endParaRPr lang="en-US" sz="2072" spc="203">
              <a:solidFill>
                <a:srgbClr val="000000"/>
              </a:solidFill>
              <a:latin typeface="Montserrat Light Bold"/>
            </a:endParaRPr>
          </a:p>
          <a:p>
            <a:pPr marL="447436" lvl="1" indent="-223718">
              <a:lnSpc>
                <a:spcPts val="2859"/>
              </a:lnSpc>
              <a:buFont typeface="Arial"/>
              <a:buChar char="•"/>
            </a:pPr>
            <a:r>
              <a:rPr lang="en-US" sz="2072" spc="203">
                <a:solidFill>
                  <a:srgbClr val="000000"/>
                </a:solidFill>
                <a:latin typeface="Montserrat Light Bold"/>
              </a:rPr>
              <a:t>Using advanced analytics to forecast energy needs with unprecedented accuracy.</a:t>
            </a:r>
          </a:p>
          <a:p>
            <a:pPr>
              <a:lnSpc>
                <a:spcPts val="2859"/>
              </a:lnSpc>
            </a:pPr>
            <a:endParaRPr lang="en-US" sz="2072" spc="203">
              <a:solidFill>
                <a:srgbClr val="000000"/>
              </a:solidFill>
              <a:latin typeface="Montserrat Light Bold"/>
            </a:endParaRPr>
          </a:p>
          <a:p>
            <a:pPr>
              <a:lnSpc>
                <a:spcPts val="2859"/>
              </a:lnSpc>
            </a:pPr>
            <a:endParaRPr lang="en-US" sz="2072" spc="203">
              <a:solidFill>
                <a:srgbClr val="000000"/>
              </a:solidFill>
              <a:latin typeface="Montserrat Light Bold"/>
            </a:endParaRPr>
          </a:p>
          <a:p>
            <a:pPr marL="447436" lvl="1" indent="-223718">
              <a:lnSpc>
                <a:spcPts val="2859"/>
              </a:lnSpc>
              <a:buFont typeface="Arial"/>
              <a:buChar char="•"/>
            </a:pPr>
            <a:r>
              <a:rPr lang="en-US" sz="2072" spc="203">
                <a:solidFill>
                  <a:srgbClr val="000000"/>
                </a:solidFill>
                <a:latin typeface="Montserrat Light Bold"/>
              </a:rPr>
              <a:t> underscoring the broader implications of our work for a sustainable energy future. It invites readers to explore the detailed methodology, development process, and collective expertise that have brought this vision to fruition.</a:t>
            </a:r>
          </a:p>
          <a:p>
            <a:pPr>
              <a:lnSpc>
                <a:spcPts val="2859"/>
              </a:lnSpc>
            </a:pPr>
            <a:endParaRPr lang="en-US" sz="2072" spc="203">
              <a:solidFill>
                <a:srgbClr val="000000"/>
              </a:solidFill>
              <a:latin typeface="Montserrat Light Bold"/>
            </a:endParaRPr>
          </a:p>
          <a:p>
            <a:pPr>
              <a:lnSpc>
                <a:spcPts val="2859"/>
              </a:lnSpc>
            </a:pPr>
            <a:endParaRPr lang="en-US" sz="2072" spc="203">
              <a:solidFill>
                <a:srgbClr val="000000"/>
              </a:solidFill>
              <a:latin typeface="Montserrat Light Bold"/>
            </a:endParaRPr>
          </a:p>
        </p:txBody>
      </p:sp>
      <p:sp>
        <p:nvSpPr>
          <p:cNvPr id="10" name="TextBox 10"/>
          <p:cNvSpPr txBox="1"/>
          <p:nvPr/>
        </p:nvSpPr>
        <p:spPr>
          <a:xfrm>
            <a:off x="5617969" y="481006"/>
            <a:ext cx="5454015" cy="1399679"/>
          </a:xfrm>
          <a:prstGeom prst="rect">
            <a:avLst/>
          </a:prstGeom>
        </p:spPr>
        <p:txBody>
          <a:bodyPr lIns="0" tIns="0" rIns="0" bIns="0" rtlCol="0" anchor="t">
            <a:spAutoFit/>
          </a:bodyPr>
          <a:lstStyle/>
          <a:p>
            <a:pPr algn="ctr">
              <a:lnSpc>
                <a:spcPts val="12880"/>
              </a:lnSpc>
            </a:pPr>
            <a:r>
              <a:rPr lang="en-US" sz="4800" dirty="0">
                <a:solidFill>
                  <a:srgbClr val="000000"/>
                </a:solidFill>
                <a:latin typeface="Canva Sans Bold"/>
              </a:rPr>
              <a:t>Summary</a:t>
            </a:r>
          </a:p>
        </p:txBody>
      </p:sp>
      <p:sp>
        <p:nvSpPr>
          <p:cNvPr id="11" name="TextBox 11"/>
          <p:cNvSpPr txBox="1"/>
          <p:nvPr/>
        </p:nvSpPr>
        <p:spPr>
          <a:xfrm>
            <a:off x="3946788" y="8221770"/>
            <a:ext cx="10414399" cy="1851825"/>
          </a:xfrm>
          <a:prstGeom prst="rect">
            <a:avLst/>
          </a:prstGeom>
        </p:spPr>
        <p:txBody>
          <a:bodyPr lIns="0" tIns="0" rIns="0" bIns="0" rtlCol="0" anchor="t">
            <a:spAutoFit/>
          </a:bodyPr>
          <a:lstStyle/>
          <a:p>
            <a:pPr marL="460352" lvl="1" indent="-230176">
              <a:lnSpc>
                <a:spcPts val="2985"/>
              </a:lnSpc>
              <a:buFont typeface="Arial"/>
              <a:buChar char="•"/>
            </a:pPr>
            <a:r>
              <a:rPr lang="en-US" sz="2132">
                <a:solidFill>
                  <a:srgbClr val="000000"/>
                </a:solidFill>
                <a:latin typeface="Canva Sans Bold"/>
              </a:rPr>
              <a:t>As we look ahead, the project’s success opens avenues for further advancements, including the integration with renewable energy sources, real-time data analytics, and the exploration of more complex machine learning models. These efforts will not only refine our predictive capabilities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163000" y="3875422"/>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3528" b="-18474"/>
            </a:stretch>
          </a:blipFill>
        </p:spPr>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Existing works</a:t>
              </a:r>
            </a:p>
          </p:txBody>
        </p:sp>
      </p:grpSp>
      <p:sp>
        <p:nvSpPr>
          <p:cNvPr id="12" name="TextBox 12"/>
          <p:cNvSpPr txBox="1"/>
          <p:nvPr/>
        </p:nvSpPr>
        <p:spPr>
          <a:xfrm>
            <a:off x="3690980" y="1251336"/>
            <a:ext cx="10906040" cy="1165539"/>
          </a:xfrm>
          <a:prstGeom prst="rect">
            <a:avLst/>
          </a:prstGeom>
        </p:spPr>
        <p:txBody>
          <a:bodyPr lIns="0" tIns="0" rIns="0" bIns="0" rtlCol="0" anchor="t">
            <a:spAutoFit/>
          </a:bodyPr>
          <a:lstStyle/>
          <a:p>
            <a:pPr algn="ctr">
              <a:lnSpc>
                <a:spcPts val="9564"/>
              </a:lnSpc>
            </a:pPr>
            <a:r>
              <a:rPr lang="en-US" sz="6930" spc="679">
                <a:solidFill>
                  <a:srgbClr val="FFFFFF"/>
                </a:solidFill>
                <a:latin typeface="Oswald Bold"/>
              </a:rPr>
              <a:t>KEY FINDINGS</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11454168" y="7331514"/>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6"/>
            <a:stretch>
              <a:fillRect t="-11039" b="-11039"/>
            </a:stretch>
          </a:blipFill>
        </p:spPr>
      </p:sp>
      <p:grpSp>
        <p:nvGrpSpPr>
          <p:cNvPr id="17" name="Group 17"/>
          <p:cNvGrpSpPr/>
          <p:nvPr/>
        </p:nvGrpSpPr>
        <p:grpSpPr>
          <a:xfrm>
            <a:off x="11410691" y="6694766"/>
            <a:ext cx="4473739" cy="636748"/>
            <a:chOff x="0" y="0"/>
            <a:chExt cx="1178269" cy="167703"/>
          </a:xfrm>
        </p:grpSpPr>
        <p:sp>
          <p:nvSpPr>
            <p:cNvPr id="18" name="Freeform 18"/>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9" name="TextBox 19"/>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Literature survey</a:t>
              </a:r>
            </a:p>
          </p:txBody>
        </p:sp>
      </p:grpSp>
      <p:grpSp>
        <p:nvGrpSpPr>
          <p:cNvPr id="20" name="Group 20"/>
          <p:cNvGrpSpPr/>
          <p:nvPr/>
        </p:nvGrpSpPr>
        <p:grpSpPr>
          <a:xfrm>
            <a:off x="1353523" y="6572062"/>
            <a:ext cx="9860075" cy="3455229"/>
            <a:chOff x="0" y="0"/>
            <a:chExt cx="1904141" cy="667261"/>
          </a:xfrm>
        </p:grpSpPr>
        <p:sp>
          <p:nvSpPr>
            <p:cNvPr id="21" name="Freeform 21"/>
            <p:cNvSpPr/>
            <p:nvPr/>
          </p:nvSpPr>
          <p:spPr>
            <a:xfrm>
              <a:off x="0" y="0"/>
              <a:ext cx="1904141" cy="667261"/>
            </a:xfrm>
            <a:custGeom>
              <a:avLst/>
              <a:gdLst/>
              <a:ahLst/>
              <a:cxnLst/>
              <a:rect l="l" t="t" r="r" b="b"/>
              <a:pathLst>
                <a:path w="1904141" h="667261">
                  <a:moveTo>
                    <a:pt x="0" y="0"/>
                  </a:moveTo>
                  <a:lnTo>
                    <a:pt x="1904141" y="0"/>
                  </a:lnTo>
                  <a:lnTo>
                    <a:pt x="1904141" y="667261"/>
                  </a:lnTo>
                  <a:lnTo>
                    <a:pt x="0" y="667261"/>
                  </a:lnTo>
                  <a:close/>
                </a:path>
              </a:pathLst>
            </a:custGeom>
            <a:solidFill>
              <a:srgbClr val="000000">
                <a:alpha val="0"/>
              </a:srgbClr>
            </a:solidFill>
            <a:ln w="38100" cap="sq">
              <a:solidFill>
                <a:srgbClr val="000000"/>
              </a:solidFill>
              <a:prstDash val="solid"/>
              <a:miter/>
            </a:ln>
          </p:spPr>
        </p:sp>
        <p:sp>
          <p:nvSpPr>
            <p:cNvPr id="22" name="TextBox 22"/>
            <p:cNvSpPr txBox="1"/>
            <p:nvPr/>
          </p:nvSpPr>
          <p:spPr>
            <a:xfrm>
              <a:off x="0" y="-19050"/>
              <a:ext cx="1904141" cy="686311"/>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1560838" y="6771112"/>
            <a:ext cx="9652760" cy="2885995"/>
          </a:xfrm>
          <a:prstGeom prst="rect">
            <a:avLst/>
          </a:prstGeom>
        </p:spPr>
        <p:txBody>
          <a:bodyPr lIns="0" tIns="0" rIns="0" bIns="0" rtlCol="0" anchor="t">
            <a:spAutoFit/>
          </a:bodyPr>
          <a:lstStyle/>
          <a:p>
            <a:pPr marL="450543" lvl="1" indent="-225272">
              <a:lnSpc>
                <a:spcPts val="2879"/>
              </a:lnSpc>
              <a:buFont typeface="Arial"/>
              <a:buChar char="•"/>
            </a:pPr>
            <a:r>
              <a:rPr lang="en-US" sz="2086" spc="204">
                <a:solidFill>
                  <a:srgbClr val="231F20"/>
                </a:solidFill>
                <a:latin typeface="DM Sans Bold"/>
              </a:rPr>
              <a:t>Predictive Analytics for Grid Optimization: Predictive analytics has emerged as a crucial tool for optimizing grid operations. Techniques such as optimization algorithms and demand response strategies are being explored to balance supply and demand effectively.</a:t>
            </a:r>
          </a:p>
          <a:p>
            <a:pPr marL="450543" lvl="1" indent="-225272">
              <a:lnSpc>
                <a:spcPts val="2879"/>
              </a:lnSpc>
              <a:buFont typeface="Arial"/>
              <a:buChar char="•"/>
            </a:pPr>
            <a:r>
              <a:rPr lang="en-US" sz="2086" spc="204">
                <a:solidFill>
                  <a:srgbClr val="231F20"/>
                </a:solidFill>
                <a:latin typeface="DM Sans Bold"/>
              </a:rPr>
              <a:t>Machine Learning for Energy Demand Forecasting: Machine learning, especially regression-based and time series models, has been widely adopted for forecasting purposes.</a:t>
            </a:r>
          </a:p>
        </p:txBody>
      </p:sp>
      <p:sp>
        <p:nvSpPr>
          <p:cNvPr id="24" name="TextBox 24"/>
          <p:cNvSpPr txBox="1"/>
          <p:nvPr/>
        </p:nvSpPr>
        <p:spPr>
          <a:xfrm>
            <a:off x="7124100" y="3703968"/>
            <a:ext cx="8803807" cy="2401900"/>
          </a:xfrm>
          <a:prstGeom prst="rect">
            <a:avLst/>
          </a:prstGeom>
        </p:spPr>
        <p:txBody>
          <a:bodyPr lIns="0" tIns="0" rIns="0" bIns="0" rtlCol="0" anchor="t">
            <a:spAutoFit/>
          </a:bodyPr>
          <a:lstStyle/>
          <a:p>
            <a:pPr marL="447787" lvl="1" indent="-223894">
              <a:lnSpc>
                <a:spcPts val="2696"/>
              </a:lnSpc>
              <a:buFont typeface="Arial"/>
              <a:buChar char="•"/>
            </a:pPr>
            <a:r>
              <a:rPr lang="en-US" sz="2074">
                <a:solidFill>
                  <a:srgbClr val="000000"/>
                </a:solidFill>
                <a:latin typeface="Open Sauce"/>
              </a:rPr>
              <a:t>The field of energy demand forecasting has seen a variety of approaches, with significant contributions from both academia and industry. </a:t>
            </a:r>
          </a:p>
          <a:p>
            <a:pPr marL="469377" lvl="1" indent="-234688">
              <a:lnSpc>
                <a:spcPts val="2826"/>
              </a:lnSpc>
              <a:buFont typeface="Arial"/>
              <a:buChar char="•"/>
            </a:pPr>
            <a:r>
              <a:rPr lang="en-US" sz="2174">
                <a:solidFill>
                  <a:srgbClr val="000000"/>
                </a:solidFill>
                <a:latin typeface="Open Sauce"/>
              </a:rPr>
              <a:t>Prior works have focused on the application of statistical methods, machine learning algorithms, and simulation models to predict energy consumption with varying degrees of success.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809625" y="3669663"/>
            <a:ext cx="4993936" cy="4791729"/>
            <a:chOff x="0" y="0"/>
            <a:chExt cx="1315275" cy="1262019"/>
          </a:xfrm>
        </p:grpSpPr>
        <p:sp>
          <p:nvSpPr>
            <p:cNvPr id="6" name="Freeform 6"/>
            <p:cNvSpPr/>
            <p:nvPr/>
          </p:nvSpPr>
          <p:spPr>
            <a:xfrm>
              <a:off x="0" y="0"/>
              <a:ext cx="1315275" cy="1262019"/>
            </a:xfrm>
            <a:custGeom>
              <a:avLst/>
              <a:gdLst/>
              <a:ahLst/>
              <a:cxnLst/>
              <a:rect l="l" t="t" r="r" b="b"/>
              <a:pathLst>
                <a:path w="1315275" h="1262019">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id="7" name="TextBox 7"/>
            <p:cNvSpPr txBox="1"/>
            <p:nvPr/>
          </p:nvSpPr>
          <p:spPr>
            <a:xfrm>
              <a:off x="0" y="-38100"/>
              <a:ext cx="1315275" cy="1300119"/>
            </a:xfrm>
            <a:prstGeom prst="rect">
              <a:avLst/>
            </a:prstGeom>
          </p:spPr>
          <p:txBody>
            <a:bodyPr lIns="50800" tIns="50800" rIns="50800" bIns="50800" rtlCol="0" anchor="ctr"/>
            <a:lstStyle/>
            <a:p>
              <a:pPr algn="ctr">
                <a:lnSpc>
                  <a:spcPts val="2116"/>
                </a:lnSpc>
              </a:pPr>
              <a:endParaRPr/>
            </a:p>
          </p:txBody>
        </p:sp>
      </p:grpSp>
      <p:sp>
        <p:nvSpPr>
          <p:cNvPr id="8" name="TextBox 8"/>
          <p:cNvSpPr txBox="1"/>
          <p:nvPr/>
        </p:nvSpPr>
        <p:spPr>
          <a:xfrm>
            <a:off x="707381" y="4110425"/>
            <a:ext cx="5198424" cy="599037"/>
          </a:xfrm>
          <a:prstGeom prst="rect">
            <a:avLst/>
          </a:prstGeom>
        </p:spPr>
        <p:txBody>
          <a:bodyPr lIns="0" tIns="0" rIns="0" bIns="0" rtlCol="0" anchor="t">
            <a:spAutoFit/>
          </a:bodyPr>
          <a:lstStyle/>
          <a:p>
            <a:pPr algn="ctr">
              <a:lnSpc>
                <a:spcPts val="2298"/>
              </a:lnSpc>
            </a:pPr>
            <a:r>
              <a:rPr lang="en-US" sz="2275" spc="227">
                <a:solidFill>
                  <a:srgbClr val="211F1C"/>
                </a:solidFill>
                <a:latin typeface="Anton"/>
              </a:rPr>
              <a:t>BUILDING ENERGY COSUMPTION</a:t>
            </a:r>
          </a:p>
          <a:p>
            <a:pPr algn="ctr">
              <a:lnSpc>
                <a:spcPts val="2399"/>
              </a:lnSpc>
            </a:pPr>
            <a:r>
              <a:rPr lang="en-US" sz="2375" spc="237">
                <a:solidFill>
                  <a:srgbClr val="211F1C"/>
                </a:solidFill>
                <a:latin typeface="Anton"/>
              </a:rPr>
              <a:t> </a:t>
            </a:r>
          </a:p>
        </p:txBody>
      </p:sp>
      <p:sp>
        <p:nvSpPr>
          <p:cNvPr id="9" name="TextBox 9"/>
          <p:cNvSpPr txBox="1"/>
          <p:nvPr/>
        </p:nvSpPr>
        <p:spPr>
          <a:xfrm>
            <a:off x="1178124" y="5073203"/>
            <a:ext cx="4256939" cy="3107208"/>
          </a:xfrm>
          <a:prstGeom prst="rect">
            <a:avLst/>
          </a:prstGeom>
        </p:spPr>
        <p:txBody>
          <a:bodyPr lIns="0" tIns="0" rIns="0" bIns="0" rtlCol="0" anchor="t">
            <a:spAutoFit/>
          </a:bodyPr>
          <a:lstStyle/>
          <a:p>
            <a:pPr marL="0" lvl="0" indent="0" algn="ctr">
              <a:lnSpc>
                <a:spcPts val="3586"/>
              </a:lnSpc>
              <a:spcBef>
                <a:spcPct val="0"/>
              </a:spcBef>
            </a:pPr>
            <a:r>
              <a:rPr lang="en-US" sz="2439">
                <a:solidFill>
                  <a:srgbClr val="211F1C"/>
                </a:solidFill>
                <a:latin typeface="Roboto Mono"/>
              </a:rPr>
              <a:t>This dataset overview about the energy consumption of building with time, month, temperature (TEMP),and energy demands</a:t>
            </a:r>
          </a:p>
        </p:txBody>
      </p:sp>
      <p:grpSp>
        <p:nvGrpSpPr>
          <p:cNvPr id="10" name="Group 10"/>
          <p:cNvGrpSpPr/>
          <p:nvPr/>
        </p:nvGrpSpPr>
        <p:grpSpPr>
          <a:xfrm>
            <a:off x="6647032" y="3669663"/>
            <a:ext cx="4993936" cy="4791729"/>
            <a:chOff x="0" y="0"/>
            <a:chExt cx="1315275" cy="1262019"/>
          </a:xfrm>
        </p:grpSpPr>
        <p:sp>
          <p:nvSpPr>
            <p:cNvPr id="11" name="Freeform 11"/>
            <p:cNvSpPr/>
            <p:nvPr/>
          </p:nvSpPr>
          <p:spPr>
            <a:xfrm>
              <a:off x="0" y="0"/>
              <a:ext cx="1315275" cy="1262019"/>
            </a:xfrm>
            <a:custGeom>
              <a:avLst/>
              <a:gdLst/>
              <a:ahLst/>
              <a:cxnLst/>
              <a:rect l="l" t="t" r="r" b="b"/>
              <a:pathLst>
                <a:path w="1315275" h="1262019">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id="12" name="TextBox 12"/>
            <p:cNvSpPr txBox="1"/>
            <p:nvPr/>
          </p:nvSpPr>
          <p:spPr>
            <a:xfrm>
              <a:off x="0" y="-38100"/>
              <a:ext cx="1315275" cy="1300119"/>
            </a:xfrm>
            <a:prstGeom prst="rect">
              <a:avLst/>
            </a:prstGeom>
          </p:spPr>
          <p:txBody>
            <a:bodyPr lIns="50800" tIns="50800" rIns="50800" bIns="50800" rtlCol="0" anchor="ctr"/>
            <a:lstStyle/>
            <a:p>
              <a:pPr algn="ctr">
                <a:lnSpc>
                  <a:spcPts val="2116"/>
                </a:lnSpc>
              </a:pPr>
              <a:endParaRPr/>
            </a:p>
          </p:txBody>
        </p:sp>
      </p:grpSp>
      <p:grpSp>
        <p:nvGrpSpPr>
          <p:cNvPr id="13" name="Group 13"/>
          <p:cNvGrpSpPr/>
          <p:nvPr/>
        </p:nvGrpSpPr>
        <p:grpSpPr>
          <a:xfrm>
            <a:off x="12484439" y="3669663"/>
            <a:ext cx="4993936" cy="4791729"/>
            <a:chOff x="0" y="0"/>
            <a:chExt cx="1315275" cy="1262019"/>
          </a:xfrm>
        </p:grpSpPr>
        <p:sp>
          <p:nvSpPr>
            <p:cNvPr id="14" name="Freeform 14"/>
            <p:cNvSpPr/>
            <p:nvPr/>
          </p:nvSpPr>
          <p:spPr>
            <a:xfrm>
              <a:off x="0" y="0"/>
              <a:ext cx="1315275" cy="1262019"/>
            </a:xfrm>
            <a:custGeom>
              <a:avLst/>
              <a:gdLst/>
              <a:ahLst/>
              <a:cxnLst/>
              <a:rect l="l" t="t" r="r" b="b"/>
              <a:pathLst>
                <a:path w="1315275" h="1262019">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sp>
        <p:sp>
          <p:nvSpPr>
            <p:cNvPr id="15" name="TextBox 15"/>
            <p:cNvSpPr txBox="1"/>
            <p:nvPr/>
          </p:nvSpPr>
          <p:spPr>
            <a:xfrm>
              <a:off x="0" y="-38100"/>
              <a:ext cx="1315275" cy="1300119"/>
            </a:xfrm>
            <a:prstGeom prst="rect">
              <a:avLst/>
            </a:prstGeom>
          </p:spPr>
          <p:txBody>
            <a:bodyPr lIns="50800" tIns="50800" rIns="50800" bIns="50800" rtlCol="0" anchor="ctr"/>
            <a:lstStyle/>
            <a:p>
              <a:pPr algn="ctr">
                <a:lnSpc>
                  <a:spcPts val="2116"/>
                </a:lnSpc>
              </a:pPr>
              <a:endParaRPr/>
            </a:p>
          </p:txBody>
        </p:sp>
      </p:grpSp>
      <p:sp>
        <p:nvSpPr>
          <p:cNvPr id="16" name="TextBox 16"/>
          <p:cNvSpPr txBox="1"/>
          <p:nvPr/>
        </p:nvSpPr>
        <p:spPr>
          <a:xfrm>
            <a:off x="7754143" y="4027698"/>
            <a:ext cx="2779714" cy="327025"/>
          </a:xfrm>
          <a:prstGeom prst="rect">
            <a:avLst/>
          </a:prstGeom>
        </p:spPr>
        <p:txBody>
          <a:bodyPr lIns="0" tIns="0" rIns="0" bIns="0" rtlCol="0" anchor="t">
            <a:spAutoFit/>
          </a:bodyPr>
          <a:lstStyle/>
          <a:p>
            <a:pPr algn="ctr">
              <a:lnSpc>
                <a:spcPts val="2525"/>
              </a:lnSpc>
            </a:pPr>
            <a:r>
              <a:rPr lang="en-US" sz="2500" spc="250">
                <a:solidFill>
                  <a:srgbClr val="211F1C"/>
                </a:solidFill>
                <a:latin typeface="Anton"/>
              </a:rPr>
              <a:t>WEATHER DATA</a:t>
            </a:r>
          </a:p>
        </p:txBody>
      </p:sp>
      <p:sp>
        <p:nvSpPr>
          <p:cNvPr id="17" name="TextBox 17"/>
          <p:cNvSpPr txBox="1"/>
          <p:nvPr/>
        </p:nvSpPr>
        <p:spPr>
          <a:xfrm>
            <a:off x="7129796" y="4848726"/>
            <a:ext cx="4101532" cy="3331795"/>
          </a:xfrm>
          <a:prstGeom prst="rect">
            <a:avLst/>
          </a:prstGeom>
        </p:spPr>
        <p:txBody>
          <a:bodyPr lIns="0" tIns="0" rIns="0" bIns="0" rtlCol="0" anchor="t">
            <a:spAutoFit/>
          </a:bodyPr>
          <a:lstStyle/>
          <a:p>
            <a:pPr marL="0" lvl="0" indent="0" algn="ctr">
              <a:lnSpc>
                <a:spcPts val="2942"/>
              </a:lnSpc>
              <a:spcBef>
                <a:spcPct val="0"/>
              </a:spcBef>
            </a:pPr>
            <a:r>
              <a:rPr lang="en-US" sz="2001">
                <a:solidFill>
                  <a:srgbClr val="211F1C"/>
                </a:solidFill>
                <a:latin typeface="Roboto Mono"/>
              </a:rPr>
              <a:t>This dataset can overview about the hourly hours (HH), hourly precipitation (RH),global variation(Q),Wind speed(FF),Dewpoint temp(TD),Relative humidity(U) &amp; Duration of fx(DR) </a:t>
            </a:r>
          </a:p>
        </p:txBody>
      </p:sp>
      <p:sp>
        <p:nvSpPr>
          <p:cNvPr id="18" name="TextBox 18"/>
          <p:cNvSpPr txBox="1"/>
          <p:nvPr/>
        </p:nvSpPr>
        <p:spPr>
          <a:xfrm>
            <a:off x="13488818" y="4063868"/>
            <a:ext cx="2779714" cy="327025"/>
          </a:xfrm>
          <a:prstGeom prst="rect">
            <a:avLst/>
          </a:prstGeom>
        </p:spPr>
        <p:txBody>
          <a:bodyPr lIns="0" tIns="0" rIns="0" bIns="0" rtlCol="0" anchor="t">
            <a:spAutoFit/>
          </a:bodyPr>
          <a:lstStyle/>
          <a:p>
            <a:pPr algn="ctr">
              <a:lnSpc>
                <a:spcPts val="2525"/>
              </a:lnSpc>
            </a:pPr>
            <a:r>
              <a:rPr lang="en-US" sz="2500" spc="250">
                <a:solidFill>
                  <a:srgbClr val="211F1C"/>
                </a:solidFill>
                <a:latin typeface="Anton"/>
              </a:rPr>
              <a:t>WEATHER COST</a:t>
            </a:r>
          </a:p>
        </p:txBody>
      </p:sp>
      <p:sp>
        <p:nvSpPr>
          <p:cNvPr id="19" name="TextBox 19"/>
          <p:cNvSpPr txBox="1"/>
          <p:nvPr/>
        </p:nvSpPr>
        <p:spPr>
          <a:xfrm>
            <a:off x="12850643" y="4944732"/>
            <a:ext cx="4256939" cy="2405025"/>
          </a:xfrm>
          <a:prstGeom prst="rect">
            <a:avLst/>
          </a:prstGeom>
        </p:spPr>
        <p:txBody>
          <a:bodyPr lIns="0" tIns="0" rIns="0" bIns="0" rtlCol="0" anchor="t">
            <a:spAutoFit/>
          </a:bodyPr>
          <a:lstStyle/>
          <a:p>
            <a:pPr marL="0" lvl="0" indent="0" algn="ctr">
              <a:lnSpc>
                <a:spcPts val="3880"/>
              </a:lnSpc>
              <a:spcBef>
                <a:spcPct val="0"/>
              </a:spcBef>
            </a:pPr>
            <a:r>
              <a:rPr lang="en-US" sz="2639">
                <a:solidFill>
                  <a:srgbClr val="211F1C"/>
                </a:solidFill>
                <a:latin typeface="Roboto Mono"/>
              </a:rPr>
              <a:t>This dataset can overview about HH , RH , Q, FF , TD ,  U,  DR and also Hourly cost price (P)</a:t>
            </a:r>
          </a:p>
        </p:txBody>
      </p:sp>
      <p:sp>
        <p:nvSpPr>
          <p:cNvPr id="20" name="TextBox 20"/>
          <p:cNvSpPr txBox="1"/>
          <p:nvPr/>
        </p:nvSpPr>
        <p:spPr>
          <a:xfrm>
            <a:off x="1916736" y="2142709"/>
            <a:ext cx="15193140" cy="1039000"/>
          </a:xfrm>
          <a:prstGeom prst="rect">
            <a:avLst/>
          </a:prstGeom>
        </p:spPr>
        <p:txBody>
          <a:bodyPr lIns="0" tIns="0" rIns="0" bIns="0" rtlCol="0" anchor="t">
            <a:spAutoFit/>
          </a:bodyPr>
          <a:lstStyle/>
          <a:p>
            <a:pPr marL="0" lvl="0" indent="0" algn="ctr">
              <a:lnSpc>
                <a:spcPts val="2825"/>
              </a:lnSpc>
              <a:spcBef>
                <a:spcPct val="0"/>
              </a:spcBef>
            </a:pPr>
            <a:r>
              <a:rPr lang="en-US" sz="1921">
                <a:solidFill>
                  <a:srgbClr val="211F1C"/>
                </a:solidFill>
                <a:latin typeface="Roboto Mono"/>
              </a:rPr>
              <a:t>The foundation of data-driven project lies in the quality and robustness of the datasets in Kaggle are  used. we meticulously selected and processed datasets to ensure the highest standards of data integrity , accuracy and relevance. Here’s an overview of the dataset collection process:</a:t>
            </a:r>
          </a:p>
        </p:txBody>
      </p:sp>
      <p:sp>
        <p:nvSpPr>
          <p:cNvPr id="21" name="TextBox 21"/>
          <p:cNvSpPr txBox="1"/>
          <p:nvPr/>
        </p:nvSpPr>
        <p:spPr>
          <a:xfrm>
            <a:off x="2144165" y="541687"/>
            <a:ext cx="1399967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rPr>
              <a:t>DATASET</a:t>
            </a:r>
            <a:r>
              <a:rPr lang="en-US" sz="8392" u="none" strike="noStrike">
                <a:solidFill>
                  <a:srgbClr val="211F1C"/>
                </a:solidFill>
                <a:latin typeface="Anton"/>
              </a:rPr>
              <a:t> OVERVIEW</a:t>
            </a:r>
          </a:p>
        </p:txBody>
      </p:sp>
      <p:sp>
        <p:nvSpPr>
          <p:cNvPr id="22" name="Freeform 22"/>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991530" y="3712397"/>
            <a:ext cx="6667500" cy="874356"/>
            <a:chOff x="0" y="0"/>
            <a:chExt cx="2126876" cy="278912"/>
          </a:xfrm>
        </p:grpSpPr>
        <p:sp>
          <p:nvSpPr>
            <p:cNvPr id="6" name="Freeform 6"/>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7" name="TextBox 7"/>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EXPLORATORY DATA ANALYSIS</a:t>
              </a:r>
            </a:p>
          </p:txBody>
        </p:sp>
      </p:grpSp>
      <p:grpSp>
        <p:nvGrpSpPr>
          <p:cNvPr id="8" name="Group 8"/>
          <p:cNvGrpSpPr/>
          <p:nvPr/>
        </p:nvGrpSpPr>
        <p:grpSpPr>
          <a:xfrm>
            <a:off x="809625" y="3712397"/>
            <a:ext cx="897095" cy="874356"/>
            <a:chOff x="0" y="0"/>
            <a:chExt cx="286166" cy="278912"/>
          </a:xfrm>
        </p:grpSpPr>
        <p:sp>
          <p:nvSpPr>
            <p:cNvPr id="9" name="Freeform 9"/>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10" name="TextBox 10"/>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1</a:t>
              </a:r>
            </a:p>
          </p:txBody>
        </p:sp>
      </p:grpSp>
      <p:grpSp>
        <p:nvGrpSpPr>
          <p:cNvPr id="11" name="Group 11"/>
          <p:cNvGrpSpPr/>
          <p:nvPr/>
        </p:nvGrpSpPr>
        <p:grpSpPr>
          <a:xfrm>
            <a:off x="1991530" y="4913454"/>
            <a:ext cx="6667500" cy="874356"/>
            <a:chOff x="0" y="0"/>
            <a:chExt cx="2126876" cy="278912"/>
          </a:xfrm>
        </p:grpSpPr>
        <p:sp>
          <p:nvSpPr>
            <p:cNvPr id="12" name="Freeform 12"/>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13" name="TextBox 13"/>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DATA PREPROCCESSING</a:t>
              </a:r>
            </a:p>
          </p:txBody>
        </p:sp>
      </p:grpSp>
      <p:grpSp>
        <p:nvGrpSpPr>
          <p:cNvPr id="14" name="Group 14"/>
          <p:cNvGrpSpPr/>
          <p:nvPr/>
        </p:nvGrpSpPr>
        <p:grpSpPr>
          <a:xfrm>
            <a:off x="809625" y="4913454"/>
            <a:ext cx="897095" cy="874356"/>
            <a:chOff x="0" y="0"/>
            <a:chExt cx="286166" cy="278912"/>
          </a:xfrm>
        </p:grpSpPr>
        <p:sp>
          <p:nvSpPr>
            <p:cNvPr id="15" name="Freeform 15"/>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16" name="TextBox 16"/>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2</a:t>
              </a:r>
            </a:p>
          </p:txBody>
        </p:sp>
      </p:grpSp>
      <p:grpSp>
        <p:nvGrpSpPr>
          <p:cNvPr id="17" name="Group 17"/>
          <p:cNvGrpSpPr/>
          <p:nvPr/>
        </p:nvGrpSpPr>
        <p:grpSpPr>
          <a:xfrm>
            <a:off x="1991530" y="6114511"/>
            <a:ext cx="6667500" cy="874356"/>
            <a:chOff x="0" y="0"/>
            <a:chExt cx="2126876" cy="278912"/>
          </a:xfrm>
        </p:grpSpPr>
        <p:sp>
          <p:nvSpPr>
            <p:cNvPr id="18" name="Freeform 18"/>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19" name="TextBox 19"/>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FEATURE SELECTION</a:t>
              </a:r>
            </a:p>
          </p:txBody>
        </p:sp>
      </p:grpSp>
      <p:grpSp>
        <p:nvGrpSpPr>
          <p:cNvPr id="20" name="Group 20"/>
          <p:cNvGrpSpPr/>
          <p:nvPr/>
        </p:nvGrpSpPr>
        <p:grpSpPr>
          <a:xfrm>
            <a:off x="809625" y="6114511"/>
            <a:ext cx="897095" cy="874356"/>
            <a:chOff x="0" y="0"/>
            <a:chExt cx="286166" cy="278912"/>
          </a:xfrm>
        </p:grpSpPr>
        <p:sp>
          <p:nvSpPr>
            <p:cNvPr id="21" name="Freeform 21"/>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22" name="TextBox 22"/>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3</a:t>
              </a:r>
            </a:p>
          </p:txBody>
        </p:sp>
      </p:grpSp>
      <p:grpSp>
        <p:nvGrpSpPr>
          <p:cNvPr id="23" name="Group 23"/>
          <p:cNvGrpSpPr/>
          <p:nvPr/>
        </p:nvGrpSpPr>
        <p:grpSpPr>
          <a:xfrm>
            <a:off x="1991530" y="7315568"/>
            <a:ext cx="6667500" cy="874356"/>
            <a:chOff x="0" y="0"/>
            <a:chExt cx="2126876" cy="278912"/>
          </a:xfrm>
        </p:grpSpPr>
        <p:sp>
          <p:nvSpPr>
            <p:cNvPr id="24" name="Freeform 24"/>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25" name="TextBox 25"/>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MODEL TRAINING &amp; HYPERPARAMETER TUNING</a:t>
              </a:r>
            </a:p>
          </p:txBody>
        </p:sp>
      </p:grpSp>
      <p:grpSp>
        <p:nvGrpSpPr>
          <p:cNvPr id="26" name="Group 26"/>
          <p:cNvGrpSpPr/>
          <p:nvPr/>
        </p:nvGrpSpPr>
        <p:grpSpPr>
          <a:xfrm>
            <a:off x="809625" y="7315568"/>
            <a:ext cx="897095" cy="874356"/>
            <a:chOff x="0" y="0"/>
            <a:chExt cx="286166" cy="278912"/>
          </a:xfrm>
        </p:grpSpPr>
        <p:sp>
          <p:nvSpPr>
            <p:cNvPr id="27" name="Freeform 27"/>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28" name="TextBox 28"/>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4</a:t>
              </a:r>
            </a:p>
          </p:txBody>
        </p:sp>
      </p:grpSp>
      <p:grpSp>
        <p:nvGrpSpPr>
          <p:cNvPr id="29" name="Group 29"/>
          <p:cNvGrpSpPr/>
          <p:nvPr/>
        </p:nvGrpSpPr>
        <p:grpSpPr>
          <a:xfrm>
            <a:off x="9606624" y="3712397"/>
            <a:ext cx="897095" cy="874356"/>
            <a:chOff x="0" y="0"/>
            <a:chExt cx="286166" cy="278912"/>
          </a:xfrm>
        </p:grpSpPr>
        <p:sp>
          <p:nvSpPr>
            <p:cNvPr id="30" name="Freeform 30"/>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31" name="TextBox 31"/>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5</a:t>
              </a:r>
            </a:p>
          </p:txBody>
        </p:sp>
      </p:grpSp>
      <p:grpSp>
        <p:nvGrpSpPr>
          <p:cNvPr id="32" name="Group 32"/>
          <p:cNvGrpSpPr/>
          <p:nvPr/>
        </p:nvGrpSpPr>
        <p:grpSpPr>
          <a:xfrm>
            <a:off x="10789468" y="3712397"/>
            <a:ext cx="6667500" cy="874356"/>
            <a:chOff x="0" y="0"/>
            <a:chExt cx="2126876" cy="278912"/>
          </a:xfrm>
        </p:grpSpPr>
        <p:sp>
          <p:nvSpPr>
            <p:cNvPr id="33" name="Freeform 33"/>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34" name="TextBox 34"/>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MODEL EVALUATION &amp; SELECTION</a:t>
              </a:r>
            </a:p>
          </p:txBody>
        </p:sp>
      </p:grpSp>
      <p:grpSp>
        <p:nvGrpSpPr>
          <p:cNvPr id="35" name="Group 35"/>
          <p:cNvGrpSpPr/>
          <p:nvPr/>
        </p:nvGrpSpPr>
        <p:grpSpPr>
          <a:xfrm>
            <a:off x="9606624" y="4913454"/>
            <a:ext cx="897095" cy="874356"/>
            <a:chOff x="0" y="0"/>
            <a:chExt cx="286166" cy="278912"/>
          </a:xfrm>
        </p:grpSpPr>
        <p:sp>
          <p:nvSpPr>
            <p:cNvPr id="36" name="Freeform 36"/>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37" name="TextBox 37"/>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6</a:t>
              </a:r>
            </a:p>
          </p:txBody>
        </p:sp>
      </p:grpSp>
      <p:grpSp>
        <p:nvGrpSpPr>
          <p:cNvPr id="38" name="Group 38"/>
          <p:cNvGrpSpPr/>
          <p:nvPr/>
        </p:nvGrpSpPr>
        <p:grpSpPr>
          <a:xfrm>
            <a:off x="10789468" y="4913454"/>
            <a:ext cx="6667500" cy="874356"/>
            <a:chOff x="0" y="0"/>
            <a:chExt cx="2126876" cy="278912"/>
          </a:xfrm>
        </p:grpSpPr>
        <p:sp>
          <p:nvSpPr>
            <p:cNvPr id="39" name="Freeform 39"/>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40" name="TextBox 40"/>
            <p:cNvSpPr txBox="1"/>
            <p:nvPr/>
          </p:nvSpPr>
          <p:spPr>
            <a:xfrm>
              <a:off x="0" y="-38100"/>
              <a:ext cx="2126876" cy="317012"/>
            </a:xfrm>
            <a:prstGeom prst="rect">
              <a:avLst/>
            </a:prstGeom>
          </p:spPr>
          <p:txBody>
            <a:bodyPr lIns="38100" tIns="38100" rIns="38100" bIns="38100" rtlCol="0" anchor="ctr"/>
            <a:lstStyle/>
            <a:p>
              <a:pPr marL="0" lvl="0" indent="0" algn="ctr">
                <a:lnSpc>
                  <a:spcPts val="2557"/>
                </a:lnSpc>
                <a:spcBef>
                  <a:spcPct val="0"/>
                </a:spcBef>
              </a:pPr>
              <a:r>
                <a:rPr lang="en-US" sz="1739" spc="255">
                  <a:solidFill>
                    <a:srgbClr val="000000"/>
                  </a:solidFill>
                  <a:latin typeface="Nunito Sans Expanded Medium"/>
                </a:rPr>
                <a:t>GRID SEARCH</a:t>
              </a:r>
            </a:p>
          </p:txBody>
        </p:sp>
      </p:grpSp>
      <p:grpSp>
        <p:nvGrpSpPr>
          <p:cNvPr id="41" name="Group 41"/>
          <p:cNvGrpSpPr/>
          <p:nvPr/>
        </p:nvGrpSpPr>
        <p:grpSpPr>
          <a:xfrm>
            <a:off x="9606624" y="6114511"/>
            <a:ext cx="897095" cy="874356"/>
            <a:chOff x="0" y="0"/>
            <a:chExt cx="286166" cy="278912"/>
          </a:xfrm>
        </p:grpSpPr>
        <p:sp>
          <p:nvSpPr>
            <p:cNvPr id="42" name="Freeform 42"/>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43" name="TextBox 43"/>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7</a:t>
              </a:r>
            </a:p>
          </p:txBody>
        </p:sp>
      </p:grpSp>
      <p:grpSp>
        <p:nvGrpSpPr>
          <p:cNvPr id="44" name="Group 44"/>
          <p:cNvGrpSpPr/>
          <p:nvPr/>
        </p:nvGrpSpPr>
        <p:grpSpPr>
          <a:xfrm>
            <a:off x="10789468" y="6114511"/>
            <a:ext cx="6667500" cy="874356"/>
            <a:chOff x="0" y="0"/>
            <a:chExt cx="2126876" cy="278912"/>
          </a:xfrm>
        </p:grpSpPr>
        <p:sp>
          <p:nvSpPr>
            <p:cNvPr id="45" name="Freeform 45"/>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46" name="TextBox 46"/>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VISUALIZATIONS OF ACCURACY</a:t>
              </a:r>
            </a:p>
          </p:txBody>
        </p:sp>
      </p:grpSp>
      <p:grpSp>
        <p:nvGrpSpPr>
          <p:cNvPr id="47" name="Group 47"/>
          <p:cNvGrpSpPr/>
          <p:nvPr/>
        </p:nvGrpSpPr>
        <p:grpSpPr>
          <a:xfrm>
            <a:off x="9606624" y="7315568"/>
            <a:ext cx="897095" cy="874356"/>
            <a:chOff x="0" y="0"/>
            <a:chExt cx="286166" cy="278912"/>
          </a:xfrm>
        </p:grpSpPr>
        <p:sp>
          <p:nvSpPr>
            <p:cNvPr id="48" name="Freeform 48"/>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id="49" name="TextBox 49"/>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spc="314">
                  <a:solidFill>
                    <a:srgbClr val="000000"/>
                  </a:solidFill>
                  <a:latin typeface="Nunito Sans Expanded Bold"/>
                </a:rPr>
                <a:t>7</a:t>
              </a:r>
            </a:p>
          </p:txBody>
        </p:sp>
      </p:grpSp>
      <p:grpSp>
        <p:nvGrpSpPr>
          <p:cNvPr id="50" name="Group 50"/>
          <p:cNvGrpSpPr/>
          <p:nvPr/>
        </p:nvGrpSpPr>
        <p:grpSpPr>
          <a:xfrm>
            <a:off x="10789468" y="7315568"/>
            <a:ext cx="6667500" cy="874356"/>
            <a:chOff x="0" y="0"/>
            <a:chExt cx="2126876" cy="278912"/>
          </a:xfrm>
        </p:grpSpPr>
        <p:sp>
          <p:nvSpPr>
            <p:cNvPr id="51" name="Freeform 51"/>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id="52" name="TextBox 52"/>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spc="255">
                  <a:solidFill>
                    <a:srgbClr val="000000"/>
                  </a:solidFill>
                  <a:latin typeface="Nunito Sans Expanded Medium"/>
                </a:rPr>
                <a:t>BUDJET ALLOCATION</a:t>
              </a:r>
            </a:p>
          </p:txBody>
        </p:sp>
      </p:grpSp>
      <p:sp>
        <p:nvSpPr>
          <p:cNvPr id="53" name="Freeform 53"/>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4" name="TextBox 54"/>
          <p:cNvSpPr txBox="1"/>
          <p:nvPr/>
        </p:nvSpPr>
        <p:spPr>
          <a:xfrm>
            <a:off x="809625" y="1883890"/>
            <a:ext cx="11890034" cy="1126425"/>
          </a:xfrm>
          <a:prstGeom prst="rect">
            <a:avLst/>
          </a:prstGeom>
        </p:spPr>
        <p:txBody>
          <a:bodyPr lIns="0" tIns="0" rIns="0" bIns="0" rtlCol="0" anchor="t">
            <a:spAutoFit/>
          </a:bodyPr>
          <a:lstStyle/>
          <a:p>
            <a:pPr marL="0" lvl="0" indent="0">
              <a:lnSpc>
                <a:spcPts val="8475"/>
              </a:lnSpc>
              <a:spcBef>
                <a:spcPct val="0"/>
              </a:spcBef>
            </a:pPr>
            <a:r>
              <a:rPr lang="en-US" sz="8392">
                <a:solidFill>
                  <a:srgbClr val="211F1C"/>
                </a:solidFill>
                <a:latin typeface="Anton"/>
              </a:rPr>
              <a:t>METHODOLOGY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34380" y="664311"/>
            <a:ext cx="4876926" cy="8876442"/>
          </a:xfrm>
          <a:custGeom>
            <a:avLst/>
            <a:gdLst/>
            <a:ahLst/>
            <a:cxnLst/>
            <a:rect l="l" t="t" r="r" b="b"/>
            <a:pathLst>
              <a:path w="4876926" h="8876442">
                <a:moveTo>
                  <a:pt x="0" y="0"/>
                </a:moveTo>
                <a:lnTo>
                  <a:pt x="4876926" y="0"/>
                </a:lnTo>
                <a:lnTo>
                  <a:pt x="4876926" y="8876442"/>
                </a:lnTo>
                <a:lnTo>
                  <a:pt x="0" y="8876442"/>
                </a:lnTo>
                <a:lnTo>
                  <a:pt x="0" y="0"/>
                </a:lnTo>
                <a:close/>
              </a:path>
            </a:pathLst>
          </a:custGeom>
          <a:blipFill>
            <a:blip r:embed="rId4"/>
            <a:stretch>
              <a:fillRect l="-75404" r="-97608"/>
            </a:stretch>
          </a:blipFill>
        </p:spPr>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123887" y="453081"/>
            <a:ext cx="7241638" cy="1208387"/>
          </a:xfrm>
          <a:prstGeom prst="rect">
            <a:avLst/>
          </a:prstGeom>
        </p:spPr>
        <p:txBody>
          <a:bodyPr lIns="0" tIns="0" rIns="0" bIns="0" rtlCol="0" anchor="t">
            <a:spAutoFit/>
          </a:bodyPr>
          <a:lstStyle/>
          <a:p>
            <a:pPr marL="0" lvl="0" indent="0">
              <a:lnSpc>
                <a:spcPts val="4654"/>
              </a:lnSpc>
            </a:pPr>
            <a:r>
              <a:rPr lang="en-US" sz="4432" spc="434">
                <a:solidFill>
                  <a:srgbClr val="231F20"/>
                </a:solidFill>
                <a:latin typeface="Oswald Bold"/>
              </a:rPr>
              <a:t>EXPLORATORY DATA ANALYSIS (EDA)</a:t>
            </a:r>
          </a:p>
        </p:txBody>
      </p:sp>
      <p:sp>
        <p:nvSpPr>
          <p:cNvPr id="7" name="TextBox 7"/>
          <p:cNvSpPr txBox="1"/>
          <p:nvPr/>
        </p:nvSpPr>
        <p:spPr>
          <a:xfrm>
            <a:off x="0" y="2264665"/>
            <a:ext cx="12197300" cy="7620860"/>
          </a:xfrm>
          <a:prstGeom prst="rect">
            <a:avLst/>
          </a:prstGeom>
        </p:spPr>
        <p:txBody>
          <a:bodyPr lIns="0" tIns="0" rIns="0" bIns="0" rtlCol="0" anchor="t">
            <a:spAutoFit/>
          </a:bodyPr>
          <a:lstStyle/>
          <a:p>
            <a:pPr marL="624713" lvl="1" indent="-312356" algn="ctr">
              <a:lnSpc>
                <a:spcPts val="4050"/>
              </a:lnSpc>
              <a:buFont typeface="Arial"/>
              <a:buChar char="•"/>
            </a:pPr>
            <a:r>
              <a:rPr lang="en-US" sz="2893">
                <a:solidFill>
                  <a:srgbClr val="231F20"/>
                </a:solidFill>
                <a:latin typeface="Canva Sans Bold"/>
              </a:rPr>
              <a:t>Trend Analysis:</a:t>
            </a:r>
          </a:p>
          <a:p>
            <a:pPr algn="ctr">
              <a:lnSpc>
                <a:spcPts val="3307"/>
              </a:lnSpc>
            </a:pPr>
            <a:r>
              <a:rPr lang="en-US" sz="2362">
                <a:solidFill>
                  <a:srgbClr val="231F20"/>
                </a:solidFill>
                <a:latin typeface="Canva Sans"/>
              </a:rPr>
              <a:t>Time-series plots were generated to visualize energy generation and consumption trends over time, allowing for the identification of patterns or anomalies that could influence the forecasting models.</a:t>
            </a:r>
          </a:p>
          <a:p>
            <a:pPr marL="601793" lvl="1" indent="-300897" algn="ctr">
              <a:lnSpc>
                <a:spcPts val="3902"/>
              </a:lnSpc>
              <a:buFont typeface="Arial"/>
              <a:buChar char="•"/>
            </a:pPr>
            <a:r>
              <a:rPr lang="en-US" sz="2787">
                <a:solidFill>
                  <a:srgbClr val="231F20"/>
                </a:solidFill>
                <a:latin typeface="Canva Sans Bold"/>
              </a:rPr>
              <a:t>Correlation Analysis:</a:t>
            </a:r>
          </a:p>
          <a:p>
            <a:pPr algn="ctr">
              <a:lnSpc>
                <a:spcPts val="3307"/>
              </a:lnSpc>
            </a:pPr>
            <a:r>
              <a:rPr lang="en-US" sz="2362">
                <a:solidFill>
                  <a:srgbClr val="231F20"/>
                </a:solidFill>
                <a:latin typeface="Canva Sans"/>
              </a:rPr>
              <a:t>Correlation matrices and pair plots were created to identify relationships between variables. This helped in understanding how different features might influence energy demand and in selecting relevant features for the predictive models.</a:t>
            </a:r>
          </a:p>
          <a:p>
            <a:pPr marL="624713" lvl="1" indent="-312356" algn="ctr">
              <a:lnSpc>
                <a:spcPts val="4050"/>
              </a:lnSpc>
              <a:buFont typeface="Arial"/>
              <a:buChar char="•"/>
            </a:pPr>
            <a:r>
              <a:rPr lang="en-US" sz="2893">
                <a:solidFill>
                  <a:srgbClr val="231F20"/>
                </a:solidFill>
                <a:latin typeface="Canva Sans Bold"/>
              </a:rPr>
              <a:t>Feature Distribution:</a:t>
            </a:r>
          </a:p>
          <a:p>
            <a:pPr algn="ctr">
              <a:lnSpc>
                <a:spcPts val="3307"/>
              </a:lnSpc>
            </a:pPr>
            <a:r>
              <a:rPr lang="en-US" sz="2362">
                <a:solidFill>
                  <a:srgbClr val="231F20"/>
                </a:solidFill>
                <a:latin typeface="Canva Sans"/>
              </a:rPr>
              <a:t>Distribution plots were used to understand the spread and skewness of the data. This is crucial for identifying the normality of the features and determining if any transformations are needed to improve model performance.</a:t>
            </a:r>
          </a:p>
          <a:p>
            <a:pPr marL="670552" lvl="1" indent="-335276" algn="ctr">
              <a:lnSpc>
                <a:spcPts val="4348"/>
              </a:lnSpc>
              <a:buFont typeface="Arial"/>
              <a:buChar char="•"/>
            </a:pPr>
            <a:r>
              <a:rPr lang="en-US" sz="3105">
                <a:solidFill>
                  <a:srgbClr val="231F20"/>
                </a:solidFill>
                <a:latin typeface="Canva Sans Bold"/>
              </a:rPr>
              <a:t>Time-based Features:</a:t>
            </a:r>
          </a:p>
          <a:p>
            <a:pPr algn="ctr">
              <a:lnSpc>
                <a:spcPts val="3307"/>
              </a:lnSpc>
            </a:pPr>
            <a:r>
              <a:rPr lang="en-US" sz="2362">
                <a:solidFill>
                  <a:srgbClr val="231F20"/>
                </a:solidFill>
                <a:latin typeface="Canva Sans"/>
              </a:rPr>
              <a:t>Year, month, day, and hour were extracted from timestamps to capture seasonal and diurnal patterns in energy consumption, which are essential for accurate forecasting.</a:t>
            </a:r>
          </a:p>
          <a:p>
            <a:pPr algn="ctr">
              <a:lnSpc>
                <a:spcPts val="4862"/>
              </a:lnSpc>
            </a:pPr>
            <a:endParaRPr lang="en-US" sz="2362">
              <a:solidFill>
                <a:srgbClr val="231F20"/>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2177</Words>
  <Application>Microsoft Office PowerPoint</Application>
  <PresentationFormat>Custom</PresentationFormat>
  <Paragraphs>207</Paragraphs>
  <Slides>35</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35</vt:i4>
      </vt:variant>
    </vt:vector>
  </HeadingPairs>
  <TitlesOfParts>
    <vt:vector size="55" baseType="lpstr">
      <vt:lpstr>Nunito Sans Expanded Medium</vt:lpstr>
      <vt:lpstr>DM Sans</vt:lpstr>
      <vt:lpstr>Oswald Bold</vt:lpstr>
      <vt:lpstr>Calibri</vt:lpstr>
      <vt:lpstr>Nunito Sans Expanded Bold</vt:lpstr>
      <vt:lpstr>Anton</vt:lpstr>
      <vt:lpstr>Montserrat Light Bold</vt:lpstr>
      <vt:lpstr>Montserrat Light</vt:lpstr>
      <vt:lpstr>Archivo Black</vt:lpstr>
      <vt:lpstr>DM Sans Italics</vt:lpstr>
      <vt:lpstr>Canva Sans</vt:lpstr>
      <vt:lpstr>ITC Benguiat</vt:lpstr>
      <vt:lpstr>Canva Sans Bold</vt:lpstr>
      <vt:lpstr>DM Sans Bold</vt:lpstr>
      <vt:lpstr>Roboto Mono</vt:lpstr>
      <vt:lpstr>Montserrat Classic Bold</vt:lpstr>
      <vt:lpstr>Roboto Mono Bold</vt:lpstr>
      <vt:lpstr>Open Sauce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Saran Raj</cp:lastModifiedBy>
  <cp:revision>3</cp:revision>
  <dcterms:created xsi:type="dcterms:W3CDTF">2006-08-16T00:00:00Z</dcterms:created>
  <dcterms:modified xsi:type="dcterms:W3CDTF">2024-04-08T08:51:37Z</dcterms:modified>
  <dc:identifier>DAGBzFrLaE0</dc:identifier>
</cp:coreProperties>
</file>